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43"/>
  </p:notesMasterIdLst>
  <p:sldIdLst>
    <p:sldId id="256" r:id="rId2"/>
    <p:sldId id="301" r:id="rId3"/>
    <p:sldId id="304" r:id="rId4"/>
    <p:sldId id="305" r:id="rId5"/>
    <p:sldId id="332" r:id="rId6"/>
    <p:sldId id="375" r:id="rId7"/>
    <p:sldId id="262" r:id="rId8"/>
    <p:sldId id="374" r:id="rId9"/>
    <p:sldId id="333" r:id="rId10"/>
    <p:sldId id="334" r:id="rId11"/>
    <p:sldId id="335" r:id="rId12"/>
    <p:sldId id="336" r:id="rId13"/>
    <p:sldId id="312" r:id="rId14"/>
    <p:sldId id="337" r:id="rId15"/>
    <p:sldId id="339" r:id="rId16"/>
    <p:sldId id="346" r:id="rId17"/>
    <p:sldId id="341" r:id="rId18"/>
    <p:sldId id="342" r:id="rId19"/>
    <p:sldId id="343" r:id="rId20"/>
    <p:sldId id="344" r:id="rId21"/>
    <p:sldId id="345" r:id="rId22"/>
    <p:sldId id="340" r:id="rId23"/>
    <p:sldId id="373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298" r:id="rId42"/>
  </p:sldIdLst>
  <p:sldSz cx="9144000" cy="6858000" type="screen4x3"/>
  <p:notesSz cx="6858000" cy="9144000"/>
  <p:embeddedFontLst>
    <p:embeddedFont>
      <p:font typeface="PF Isotext Pro" pitchFamily="2" charset="0"/>
      <p:regular r:id="rId44"/>
      <p:bold r:id="rId45"/>
      <p:italic r:id="rId46"/>
      <p:boldItalic r:id="rId47"/>
    </p:embeddedFont>
    <p:embeddedFont>
      <p:font typeface="Calibri" pitchFamily="34" charset="0"/>
      <p:regular r:id="rId48"/>
      <p:bold r:id="rId49"/>
      <p:italic r:id="rId50"/>
      <p:boldItalic r:id="rId5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2" d="100"/>
          <a:sy n="72" d="100"/>
        </p:scale>
        <p:origin x="-1128" y="-96"/>
      </p:cViewPr>
      <p:guideLst>
        <p:guide orient="horz" pos="1008"/>
        <p:guide orient="horz" pos="4031"/>
        <p:guide orient="horz" pos="61"/>
        <p:guide orient="horz" pos="2760"/>
        <p:guide pos="106"/>
        <p:guide pos="5677"/>
        <p:guide pos="2847"/>
        <p:guide pos="251"/>
        <p:guide pos="410"/>
        <p:guide pos="37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386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83BED-76C7-4F16-8872-9C384C0B6986}" type="datetimeFigureOut">
              <a:rPr lang="ru-RU" smtClean="0"/>
              <a:pPr/>
              <a:t>07.02.2014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E4ADA3-08D7-45BA-8E0A-3E1762224E5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71318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0" y="1624960"/>
            <a:ext cx="9144000" cy="360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8275" y="2237729"/>
            <a:ext cx="4403725" cy="2374463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chemeClr val="bg1"/>
                </a:solidFill>
                <a:latin typeface="PF Isotext Pro" pitchFamily="2" charset="0"/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2816"/>
          <a:stretch/>
        </p:blipFill>
        <p:spPr>
          <a:xfrm>
            <a:off x="3329126" y="312946"/>
            <a:ext cx="2485748" cy="1029794"/>
          </a:xfrm>
          <a:prstGeom prst="rect">
            <a:avLst/>
          </a:prstGeom>
        </p:spPr>
      </p:pic>
      <p:sp>
        <p:nvSpPr>
          <p:cNvPr id="6" name="Рисунок 5"/>
          <p:cNvSpPr>
            <a:spLocks noGrp="1"/>
          </p:cNvSpPr>
          <p:nvPr>
            <p:ph type="pic" sz="quarter" idx="10"/>
          </p:nvPr>
        </p:nvSpPr>
        <p:spPr>
          <a:xfrm>
            <a:off x="4891088" y="2217738"/>
            <a:ext cx="4121150" cy="2414587"/>
          </a:xfrm>
        </p:spPr>
        <p:txBody>
          <a:bodyPr/>
          <a:lstStyle/>
          <a:p>
            <a:r>
              <a:rPr lang="ru-RU" smtClean="0"/>
              <a:t>Вставка рисунка</a:t>
            </a:r>
            <a:endParaRPr lang="ru-RU"/>
          </a:p>
        </p:txBody>
      </p:sp>
      <p:sp>
        <p:nvSpPr>
          <p:cNvPr id="1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5224960"/>
            <a:ext cx="6400800" cy="706056"/>
          </a:xfrm>
        </p:spPr>
        <p:txBody>
          <a:bodyPr anchor="ctr"/>
          <a:lstStyle>
            <a:lvl1pPr marL="0" indent="0" algn="ctr">
              <a:buNone/>
              <a:defRPr b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102920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761962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КОНТ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Прямая соединительная линия 4"/>
          <p:cNvCxnSpPr/>
          <p:nvPr userDrawn="1"/>
        </p:nvCxnSpPr>
        <p:spPr>
          <a:xfrm>
            <a:off x="159556" y="1224368"/>
            <a:ext cx="882000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2816"/>
          <a:stretch/>
        </p:blipFill>
        <p:spPr>
          <a:xfrm>
            <a:off x="3329126" y="75446"/>
            <a:ext cx="2485748" cy="1029794"/>
          </a:xfrm>
          <a:prstGeom prst="rect">
            <a:avLst/>
          </a:prstGeom>
        </p:spPr>
      </p:pic>
      <p:sp>
        <p:nvSpPr>
          <p:cNvPr id="10" name="Заголовок 1"/>
          <p:cNvSpPr>
            <a:spLocks noGrp="1"/>
          </p:cNvSpPr>
          <p:nvPr>
            <p:ph type="title"/>
          </p:nvPr>
        </p:nvSpPr>
        <p:spPr>
          <a:xfrm>
            <a:off x="163586" y="2222664"/>
            <a:ext cx="8815969" cy="629086"/>
          </a:xfrm>
        </p:spPr>
        <p:txBody>
          <a:bodyPr>
            <a:noAutofit/>
          </a:bodyPr>
          <a:lstStyle>
            <a:lvl1pPr algn="ctr">
              <a:defRPr sz="440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2626519" y="3916363"/>
            <a:ext cx="3890962" cy="19669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084623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itchFamily="2" charset="2"/>
              <a:buChar char="§"/>
              <a:defRPr/>
            </a:lvl1pPr>
            <a:lvl2pPr marL="742950" indent="-285750">
              <a:buFont typeface="Wingdings" pitchFamily="2" charset="2"/>
              <a:buChar char="§"/>
              <a:defRPr/>
            </a:lvl2pPr>
            <a:lvl3pPr marL="1143000" indent="-228600">
              <a:buFont typeface="Wingdings" pitchFamily="2" charset="2"/>
              <a:buChar char="§"/>
              <a:defRPr/>
            </a:lvl3pPr>
            <a:lvl4pPr marL="1600200" indent="-228600">
              <a:buFont typeface="Wingdings" pitchFamily="2" charset="2"/>
              <a:buChar char="§"/>
              <a:defRPr/>
            </a:lvl4pPr>
            <a:lvl5pPr marL="2057400" indent="-228600">
              <a:buFont typeface="Wingdings" pitchFamily="2" charset="2"/>
              <a:buChar char="§"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90706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4567512" y="0"/>
            <a:ext cx="457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solidFill>
                <a:schemeClr val="bg1"/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3"/>
          </p:nvPr>
        </p:nvSpPr>
        <p:spPr>
          <a:xfrm>
            <a:off x="168275" y="1600199"/>
            <a:ext cx="4179888" cy="4788000"/>
          </a:xfrm>
        </p:spPr>
        <p:txBody>
          <a:bodyPr anchor="ctr">
            <a:normAutofit/>
          </a:bodyPr>
          <a:lstStyle>
            <a:lvl1pPr marL="514350" indent="-51435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3200" b="1"/>
            </a:lvl1pPr>
            <a:lvl2pPr marL="9144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800" b="1"/>
            </a:lvl2pPr>
            <a:lvl3pPr marL="13716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800" b="1"/>
            </a:lvl3pPr>
            <a:lvl4pPr marL="18288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400" b="1"/>
            </a:lvl4pPr>
            <a:lvl5pPr marL="2286000" indent="-457200">
              <a:spcBef>
                <a:spcPts val="1200"/>
              </a:spcBef>
              <a:spcAft>
                <a:spcPts val="1200"/>
              </a:spcAft>
              <a:buFont typeface="+mj-lt"/>
              <a:buAutoNum type="arabicPeriod"/>
              <a:defRPr sz="2400" b="1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11" name="Рисунок 10"/>
          <p:cNvSpPr>
            <a:spLocks noGrp="1"/>
          </p:cNvSpPr>
          <p:nvPr>
            <p:ph type="pic" sz="quarter" idx="14"/>
          </p:nvPr>
        </p:nvSpPr>
        <p:spPr>
          <a:xfrm>
            <a:off x="4666891" y="1600199"/>
            <a:ext cx="4345347" cy="4788000"/>
          </a:xfrm>
        </p:spPr>
        <p:txBody>
          <a:bodyPr/>
          <a:lstStyle/>
          <a:p>
            <a:r>
              <a:rPr lang="ru-RU" smtClean="0"/>
              <a:t>Вставка рисунка</a:t>
            </a:r>
            <a:endParaRPr lang="ru-RU" dirty="0"/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2816"/>
          <a:stretch/>
        </p:blipFill>
        <p:spPr>
          <a:xfrm>
            <a:off x="1206000" y="381664"/>
            <a:ext cx="2160000" cy="89484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96" t="10875" r="70550" b="10590"/>
          <a:stretch/>
        </p:blipFill>
        <p:spPr>
          <a:xfrm>
            <a:off x="5773512" y="217851"/>
            <a:ext cx="2160000" cy="122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91049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д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Объект 9"/>
          <p:cNvSpPr>
            <a:spLocks noGrp="1"/>
          </p:cNvSpPr>
          <p:nvPr>
            <p:ph sz="quarter" idx="12"/>
          </p:nvPr>
        </p:nvSpPr>
        <p:spPr>
          <a:xfrm>
            <a:off x="396875" y="2320506"/>
            <a:ext cx="8604000" cy="4078707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0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>
          <a:xfrm>
            <a:off x="168275" y="1600200"/>
            <a:ext cx="8843963" cy="576000"/>
          </a:xfrm>
        </p:spPr>
        <p:txBody>
          <a:bodyPr tIns="0" anchor="ctr"/>
          <a:lstStyle>
            <a:lvl1pPr marL="0" indent="0">
              <a:buNone/>
              <a:defRPr/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xmlns="" val="593349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 Вертикальны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68275" y="1600200"/>
            <a:ext cx="4320000" cy="4799013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74078" y="1600200"/>
            <a:ext cx="4320000" cy="4799013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43912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Горизонтальны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Объект 2"/>
          <p:cNvSpPr>
            <a:spLocks noGrp="1"/>
          </p:cNvSpPr>
          <p:nvPr>
            <p:ph sz="half" idx="1"/>
          </p:nvPr>
        </p:nvSpPr>
        <p:spPr>
          <a:xfrm>
            <a:off x="168274" y="1600200"/>
            <a:ext cx="8843963" cy="2232000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sp>
        <p:nvSpPr>
          <p:cNvPr id="5" name="Объект 2"/>
          <p:cNvSpPr>
            <a:spLocks noGrp="1"/>
          </p:cNvSpPr>
          <p:nvPr>
            <p:ph sz="half" idx="11"/>
          </p:nvPr>
        </p:nvSpPr>
        <p:spPr>
          <a:xfrm>
            <a:off x="168274" y="4161215"/>
            <a:ext cx="8843963" cy="2232000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159556" y="3996708"/>
            <a:ext cx="8820000" cy="0"/>
          </a:xfrm>
          <a:prstGeom prst="line">
            <a:avLst/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040707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TextBox 3"/>
          <p:cNvSpPr txBox="1"/>
          <p:nvPr userDrawn="1"/>
        </p:nvSpPr>
        <p:spPr>
          <a:xfrm>
            <a:off x="168275" y="1600200"/>
            <a:ext cx="8843963" cy="479901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  <a:latin typeface="PF Isotext Pro" pitchFamily="2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1"/>
          </p:nvPr>
        </p:nvSpPr>
        <p:spPr>
          <a:xfrm>
            <a:off x="168275" y="1600200"/>
            <a:ext cx="8820000" cy="4799013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1999681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67500" y="1602490"/>
            <a:ext cx="4464000" cy="792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000" b="0">
                <a:solidFill>
                  <a:schemeClr val="lt1"/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endParaRPr lang="ru-RU" sz="27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39500" y="1674490"/>
            <a:ext cx="4320000" cy="648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  <a:effectLst/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000" b="0">
                <a:solidFill>
                  <a:schemeClr val="lt1"/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endParaRPr lang="ru-RU" sz="27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11"/>
          </p:nvPr>
        </p:nvSpPr>
        <p:spPr>
          <a:xfrm>
            <a:off x="258077" y="1643330"/>
            <a:ext cx="4309161" cy="651294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Объект 9"/>
          <p:cNvSpPr>
            <a:spLocks noGrp="1"/>
          </p:cNvSpPr>
          <p:nvPr>
            <p:ph sz="quarter" idx="12"/>
          </p:nvPr>
        </p:nvSpPr>
        <p:spPr>
          <a:xfrm>
            <a:off x="396875" y="2501659"/>
            <a:ext cx="8604000" cy="3897554"/>
          </a:xfrm>
        </p:spPr>
        <p:txBody>
          <a:bodyPr>
            <a:normAutofit/>
          </a:bodyPr>
          <a:lstStyle>
            <a:lvl1pPr>
              <a:defRPr sz="2400" b="0"/>
            </a:lvl1pPr>
            <a:lvl2pPr>
              <a:defRPr sz="2000" b="0"/>
            </a:lvl2pPr>
            <a:lvl3pPr>
              <a:defRPr sz="2000" b="0"/>
            </a:lvl3pPr>
            <a:lvl4pPr>
              <a:defRPr sz="1800" b="0"/>
            </a:lvl4pPr>
            <a:lvl5pPr>
              <a:defRPr sz="1800" b="0"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005144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3943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789" r="51468"/>
          <a:stretch/>
        </p:blipFill>
        <p:spPr>
          <a:xfrm>
            <a:off x="8329732" y="6462508"/>
            <a:ext cx="779764" cy="395492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0" y="10917"/>
            <a:ext cx="9144000" cy="1080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68275" y="1600200"/>
            <a:ext cx="8820000" cy="4799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893346" y="6517309"/>
            <a:ext cx="2084388" cy="2731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04BA8DE-D719-47C8-8AA3-6508A4859564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96" t="10875" r="70550" b="10590"/>
          <a:stretch/>
        </p:blipFill>
        <p:spPr>
          <a:xfrm>
            <a:off x="7567659" y="119492"/>
            <a:ext cx="1524585" cy="86285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586" y="92367"/>
            <a:ext cx="7455829" cy="917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10548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50" r:id="rId2"/>
    <p:sldLayoutId id="2147483651" r:id="rId3"/>
    <p:sldLayoutId id="2147483682" r:id="rId4"/>
    <p:sldLayoutId id="2147483652" r:id="rId5"/>
    <p:sldLayoutId id="2147483667" r:id="rId6"/>
    <p:sldLayoutId id="2147483679" r:id="rId7"/>
    <p:sldLayoutId id="2147483681" r:id="rId8"/>
    <p:sldLayoutId id="2147483654" r:id="rId9"/>
    <p:sldLayoutId id="2147483683" r:id="rId10"/>
    <p:sldLayoutId id="2147483662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spcAft>
          <a:spcPts val="300"/>
        </a:spcAft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Углубленное программирование на Java</a:t>
            </a:r>
            <a:br>
              <a:rPr lang="ru-RU" dirty="0"/>
            </a:br>
            <a:r>
              <a:rPr lang="ru-RU" dirty="0"/>
              <a:t>Лекция </a:t>
            </a:r>
            <a:r>
              <a:rPr lang="ru-RU" dirty="0" smtClean="0"/>
              <a:t>1 </a:t>
            </a:r>
            <a:r>
              <a:rPr lang="ru-RU" dirty="0"/>
              <a:t>«Введение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1371600" y="5693157"/>
            <a:ext cx="6400800" cy="706056"/>
          </a:xfrm>
        </p:spPr>
        <p:txBody>
          <a:bodyPr/>
          <a:lstStyle/>
          <a:p>
            <a:r>
              <a:rPr lang="ru-RU" dirty="0"/>
              <a:t>Виталий </a:t>
            </a:r>
            <a:r>
              <a:rPr lang="ru-RU" dirty="0" err="1" smtClean="0"/>
              <a:t>Чибриков</a:t>
            </a:r>
            <a:endParaRPr lang="ru-RU" dirty="0"/>
          </a:p>
        </p:txBody>
      </p:sp>
      <p:pic>
        <p:nvPicPr>
          <p:cNvPr id="63490" name="Picture 2" descr="java.jpg (448×287)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 cstate="print"/>
          <a:srcRect t="4271" b="4271"/>
          <a:stretch>
            <a:fillRect/>
          </a:stretch>
        </p:blipFill>
        <p:spPr bwMode="auto"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67960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275" y="4184820"/>
            <a:ext cx="44983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latin typeface="PF Isotext Pro" pitchFamily="2" charset="0"/>
              </a:rPr>
              <a:t>Постоянные улучшения и доработки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8275" y="1600200"/>
            <a:ext cx="74794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latin typeface="PF Isotext Pro" pitchFamily="2" charset="0"/>
              </a:rPr>
              <a:t>ОО язык высокого уровня с простым и понятным синтаксисом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275" y="2246355"/>
            <a:ext cx="63353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latin typeface="PF Isotext Pro" pitchFamily="2" charset="0"/>
              </a:rPr>
              <a:t>Большое количество специалистов со знанием </a:t>
            </a:r>
            <a:r>
              <a:rPr lang="en-US" sz="2200" dirty="0" smtClean="0">
                <a:latin typeface="PF Isotext Pro" pitchFamily="2" charset="0"/>
              </a:rPr>
              <a:t>Java</a:t>
            </a:r>
            <a:endParaRPr lang="ru-RU" sz="2200" dirty="0" smtClean="0">
              <a:latin typeface="PF Isotext Pro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8275" y="2892510"/>
            <a:ext cx="31249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latin typeface="PF Isotext Pro" pitchFamily="2" charset="0"/>
              </a:rPr>
              <a:t>Легкость перехода с С++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8275" y="3538665"/>
            <a:ext cx="39453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latin typeface="PF Isotext Pro" pitchFamily="2" charset="0"/>
              </a:rPr>
              <a:t>Большое количество библиотек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275" y="4830975"/>
            <a:ext cx="32955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latin typeface="PF Isotext Pro" pitchFamily="2" charset="0"/>
              </a:rPr>
              <a:t>Прекрасная документация</a:t>
            </a:r>
            <a:endParaRPr lang="ru-RU" sz="2200" dirty="0">
              <a:latin typeface="PF Isotext Pro" pitchFamily="2" charset="0"/>
            </a:endParaRPr>
          </a:p>
        </p:txBody>
      </p:sp>
      <p:pic>
        <p:nvPicPr>
          <p:cNvPr id="26626" name="Picture 2" descr="7367.Java_5F00_ai.png_2D00_550x0.png (550×550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6440" y="2622899"/>
            <a:ext cx="3240360" cy="3240360"/>
          </a:xfrm>
          <a:prstGeom prst="rect">
            <a:avLst/>
          </a:prstGeom>
          <a:noFill/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</a:t>
            </a:r>
            <a:r>
              <a:rPr lang="en-US" dirty="0" smtClean="0"/>
              <a:t>Java?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6336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dirty="0" smtClean="0">
                <a:solidFill>
                  <a:schemeClr val="bg1"/>
                </a:solidFill>
              </a:rPr>
              <a:t>План лекции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1961322" cy="365125"/>
          </a:xfrm>
          <a:prstGeom prst="rect">
            <a:avLst/>
          </a:prstGeom>
        </p:spPr>
        <p:txBody>
          <a:bodyPr/>
          <a:lstStyle/>
          <a:p>
            <a:pPr algn="r"/>
            <a:fld id="{339DFA6D-C532-469F-849C-776AA2547B17}" type="slidenum">
              <a:rPr lang="ru-RU" sz="1200" smtClean="0"/>
              <a:pPr algn="r"/>
              <a:t>11</a:t>
            </a:fld>
            <a:endParaRPr lang="ru-RU" sz="12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0205" y="1197251"/>
            <a:ext cx="4424838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42528" y="1272748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400">
                <a:solidFill>
                  <a:srgbClr val="FF0000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2"/>
                </a:solidFill>
                <a:latin typeface="+mj-lt"/>
              </a:rPr>
              <a:t>1. </a:t>
            </a:r>
            <a:r>
              <a:rPr lang="en-US" sz="2800" dirty="0">
                <a:solidFill>
                  <a:schemeClr val="tx2"/>
                </a:solidFill>
                <a:latin typeface="+mj-lt"/>
              </a:rPr>
              <a:t>Java</a:t>
            </a: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42528" y="1977993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6700" indent="-266700" algn="l"/>
            <a:r>
              <a:rPr lang="en-US" sz="2800" dirty="0" smtClean="0">
                <a:solidFill>
                  <a:srgbClr val="FF0000"/>
                </a:solidFill>
              </a:rPr>
              <a:t>2</a:t>
            </a:r>
            <a:r>
              <a:rPr lang="ru-RU" sz="2800" dirty="0" smtClean="0">
                <a:solidFill>
                  <a:srgbClr val="FF0000"/>
                </a:solidFill>
              </a:rPr>
              <a:t>. Углубленное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342528" y="3441491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</a:rPr>
              <a:t>4</a:t>
            </a:r>
            <a:r>
              <a:rPr lang="ru-RU" sz="2800" dirty="0" smtClean="0">
                <a:solidFill>
                  <a:schemeClr val="tx2"/>
                </a:solidFill>
              </a:rPr>
              <a:t>. </a:t>
            </a:r>
            <a:r>
              <a:rPr lang="ru-RU" sz="2800" dirty="0">
                <a:solidFill>
                  <a:schemeClr val="tx2"/>
                </a:solidFill>
              </a:rPr>
              <a:t>Платформа </a:t>
            </a:r>
            <a:r>
              <a:rPr lang="en-US" sz="2800" dirty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342528" y="2709742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6700" indent="-266700" algn="l"/>
            <a:r>
              <a:rPr lang="en-US" sz="2800" dirty="0" smtClean="0">
                <a:solidFill>
                  <a:schemeClr val="tx2"/>
                </a:solidFill>
              </a:rPr>
              <a:t>3</a:t>
            </a:r>
            <a:r>
              <a:rPr lang="ru-RU" sz="2800" dirty="0" smtClean="0">
                <a:solidFill>
                  <a:schemeClr val="tx2"/>
                </a:solidFill>
              </a:rPr>
              <a:t>. Программирование</a:t>
            </a:r>
            <a:endParaRPr lang="ru-RU" sz="2800" dirty="0">
              <a:solidFill>
                <a:schemeClr val="tx2"/>
              </a:solidFill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355780" y="4174975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400">
                <a:solidFill>
                  <a:srgbClr val="FF0000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2"/>
                </a:solidFill>
                <a:latin typeface="+mj-lt"/>
              </a:rPr>
              <a:t>5</a:t>
            </a:r>
            <a:r>
              <a:rPr lang="ru-RU" sz="2800" dirty="0" smtClean="0">
                <a:solidFill>
                  <a:schemeClr val="tx2"/>
                </a:solidFill>
                <a:latin typeface="+mj-lt"/>
              </a:rPr>
              <a:t>. </a:t>
            </a:r>
            <a:r>
              <a:rPr lang="en-US" sz="2800" dirty="0">
                <a:solidFill>
                  <a:schemeClr val="tx2"/>
                </a:solidFill>
                <a:latin typeface="+mj-lt"/>
              </a:rPr>
              <a:t>abstract, interface</a:t>
            </a: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355780" y="4907446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6700" indent="-266700" algn="l"/>
            <a:r>
              <a:rPr lang="ru-RU" sz="2800" dirty="0" smtClean="0">
                <a:solidFill>
                  <a:schemeClr val="tx2"/>
                </a:solidFill>
              </a:rPr>
              <a:t>6. </a:t>
            </a:r>
            <a:r>
              <a:rPr lang="en-US" sz="2800" dirty="0">
                <a:solidFill>
                  <a:schemeClr val="tx2"/>
                </a:solidFill>
              </a:rPr>
              <a:t>Object</a:t>
            </a: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382285" y="5613409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solidFill>
                  <a:schemeClr val="tx2"/>
                </a:solidFill>
              </a:rPr>
              <a:t>7. </a:t>
            </a:r>
            <a:r>
              <a:rPr lang="en-US" sz="2800" dirty="0">
                <a:solidFill>
                  <a:schemeClr val="tx2"/>
                </a:solidFill>
              </a:rPr>
              <a:t>Generics</a:t>
            </a:r>
          </a:p>
        </p:txBody>
      </p:sp>
    </p:spTree>
    <p:extLst>
      <p:ext uri="{BB962C8B-B14F-4D97-AF65-F5344CB8AC3E}">
        <p14:creationId xmlns:p14="http://schemas.microsoft.com/office/powerpoint/2010/main" xmlns="" val="281566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8464" y="1955095"/>
            <a:ext cx="8597900" cy="4444118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49225" y="1569398"/>
            <a:ext cx="7200000" cy="57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400" b="1">
                <a:latin typeface="PF Isotext Pro" pitchFamily="2" charset="0"/>
                <a:cs typeface="Arial" pitchFamily="34" charset="0"/>
              </a:defRPr>
            </a:lvl1pPr>
          </a:lstStyle>
          <a:p>
            <a:r>
              <a:rPr lang="ru-RU" dirty="0"/>
              <a:t>Углубленное значит «глубже чем»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«Углубленное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398463" y="2172749"/>
            <a:ext cx="767784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ru-RU" sz="2200" dirty="0">
                <a:latin typeface="PF Isotext Pro" pitchFamily="2" charset="0"/>
              </a:rPr>
              <a:t>Примитивные типы, переполнение примитивных </a:t>
            </a:r>
            <a:r>
              <a:rPr lang="ru-RU" sz="2200" dirty="0" smtClean="0">
                <a:latin typeface="PF Isotext Pro" pitchFamily="2" charset="0"/>
              </a:rPr>
              <a:t>типов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ru-RU" sz="2200" dirty="0">
                <a:latin typeface="PF Isotext Pro" pitchFamily="2" charset="0"/>
              </a:rPr>
              <a:t>Объекты, классы, наследование, полиморфизм, инкапсуляция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ru-RU" sz="2200" dirty="0">
                <a:latin typeface="PF Isotext Pro" pitchFamily="2" charset="0"/>
              </a:rPr>
              <a:t>Область видимости переменной, статические переменные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ru-RU" sz="2200" dirty="0">
                <a:latin typeface="PF Isotext Pro" pitchFamily="2" charset="0"/>
              </a:rPr>
              <a:t>Ветвления и циклы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ru-RU" sz="2200" dirty="0">
                <a:latin typeface="PF Isotext Pro" pitchFamily="2" charset="0"/>
              </a:rPr>
              <a:t>Преобразования примитивных типов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ru-RU" sz="2200" dirty="0">
                <a:latin typeface="PF Isotext Pro" pitchFamily="2" charset="0"/>
              </a:rPr>
              <a:t>Интерфейс, реализация интерфейса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ru-RU" sz="2200" dirty="0">
                <a:latin typeface="PF Isotext Pro" pitchFamily="2" charset="0"/>
              </a:rPr>
              <a:t>Операторы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ru-RU" sz="2200" dirty="0">
                <a:latin typeface="PF Isotext Pro" pitchFamily="2" charset="0"/>
              </a:rPr>
              <a:t>Стек, куча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200" dirty="0">
                <a:latin typeface="PF Isotext Pro" pitchFamily="2" charset="0"/>
              </a:rPr>
              <a:t>private, protected, </a:t>
            </a:r>
            <a:r>
              <a:rPr lang="en-US" sz="2200" dirty="0" smtClean="0">
                <a:latin typeface="PF Isotext Pro" pitchFamily="2" charset="0"/>
              </a:rPr>
              <a:t>public</a:t>
            </a:r>
            <a:endParaRPr lang="ru-RU" sz="2200" dirty="0">
              <a:latin typeface="PF Isotex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609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76250" y="1600201"/>
            <a:ext cx="8520113" cy="4774096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7269" y="1600200"/>
            <a:ext cx="64459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ru-RU" sz="2200" dirty="0" smtClean="0"/>
              <a:t>Платформа </a:t>
            </a:r>
            <a:r>
              <a:rPr lang="en-US" sz="2200" dirty="0" smtClean="0"/>
              <a:t>Java. Java editions. Java Virtual Machine.</a:t>
            </a:r>
            <a:endParaRPr lang="ru-RU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547269" y="2077095"/>
            <a:ext cx="761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ru-RU" sz="2200" dirty="0" smtClean="0"/>
              <a:t>Контейнеры и алгоритмы</a:t>
            </a:r>
            <a:r>
              <a:rPr lang="en-US" sz="2200" dirty="0" smtClean="0"/>
              <a:t> (Hash, Map, Set, List, Array), Generics.</a:t>
            </a:r>
            <a:endParaRPr lang="ru-RU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547269" y="2553990"/>
            <a:ext cx="55964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ru-RU" sz="2200" dirty="0" smtClean="0"/>
              <a:t>Многопоточность. </a:t>
            </a:r>
            <a:r>
              <a:rPr lang="en-US" sz="2200" dirty="0" smtClean="0"/>
              <a:t>Thread Object. Concurrency.</a:t>
            </a:r>
            <a:endParaRPr lang="ru-RU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547269" y="3507780"/>
            <a:ext cx="43236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200" dirty="0" smtClean="0"/>
              <a:t>Message System. Address. </a:t>
            </a:r>
            <a:r>
              <a:rPr lang="en-US" sz="2200" dirty="0" err="1" smtClean="0"/>
              <a:t>Abonent</a:t>
            </a:r>
            <a:r>
              <a:rPr lang="en-US" sz="2200" dirty="0" smtClean="0"/>
              <a:t>.</a:t>
            </a:r>
            <a:endParaRPr lang="ru-RU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547269" y="3984675"/>
            <a:ext cx="3323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200" dirty="0" smtClean="0"/>
              <a:t>Frontend. Game Mechanics.</a:t>
            </a:r>
            <a:endParaRPr lang="ru-RU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547269" y="4461570"/>
            <a:ext cx="32063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200" dirty="0" smtClean="0"/>
              <a:t>Serialization. I/O. Stream</a:t>
            </a:r>
            <a:r>
              <a:rPr lang="ru-RU" sz="2200" dirty="0" smtClean="0"/>
              <a:t>.</a:t>
            </a:r>
            <a:endParaRPr lang="ru-RU" sz="2200" dirty="0"/>
          </a:p>
        </p:txBody>
      </p:sp>
      <p:sp>
        <p:nvSpPr>
          <p:cNvPr id="12" name="TextBox 11"/>
          <p:cNvSpPr txBox="1"/>
          <p:nvPr/>
        </p:nvSpPr>
        <p:spPr>
          <a:xfrm>
            <a:off x="547269" y="4938465"/>
            <a:ext cx="28408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200" dirty="0" smtClean="0"/>
              <a:t>Reflection. Annotation.</a:t>
            </a:r>
            <a:endParaRPr lang="ru-RU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547269" y="5415360"/>
            <a:ext cx="37834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200" dirty="0" smtClean="0"/>
              <a:t>JDBC. </a:t>
            </a:r>
            <a:r>
              <a:rPr lang="en-US" sz="2200" dirty="0" err="1" smtClean="0"/>
              <a:t>DataSet</a:t>
            </a:r>
            <a:r>
              <a:rPr lang="en-US" sz="2200" dirty="0" smtClean="0"/>
              <a:t>. DAO. Hibernate.</a:t>
            </a:r>
            <a:endParaRPr lang="ru-RU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547269" y="5892254"/>
            <a:ext cx="47708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en-US" sz="2200" dirty="0" smtClean="0"/>
              <a:t>QA. Tests. </a:t>
            </a:r>
            <a:r>
              <a:rPr lang="ru-RU" sz="2200" dirty="0" smtClean="0"/>
              <a:t>Автоматизация тестрования</a:t>
            </a:r>
            <a:r>
              <a:rPr lang="en-US" sz="2200" dirty="0" smtClean="0"/>
              <a:t>.</a:t>
            </a:r>
            <a:endParaRPr lang="ru-RU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547269" y="3030885"/>
            <a:ext cx="44246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/>
            <a:r>
              <a:rPr lang="ru-RU" sz="2200" dirty="0" smtClean="0"/>
              <a:t>Исключение, обработка исключений</a:t>
            </a:r>
            <a:endParaRPr lang="ru-RU" sz="2200" dirty="0"/>
          </a:p>
        </p:txBody>
      </p:sp>
      <p:pic>
        <p:nvPicPr>
          <p:cNvPr id="17" name="Picture 3" descr="digging-520x390.jpg (520×390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60769" y="3543024"/>
            <a:ext cx="3602120" cy="2701591"/>
          </a:xfrm>
          <a:prstGeom prst="rect">
            <a:avLst/>
          </a:prstGeom>
          <a:noFill/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«Углубленное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1961322" cy="365125"/>
          </a:xfrm>
          <a:prstGeom prst="rect">
            <a:avLst/>
          </a:prstGeom>
        </p:spPr>
        <p:txBody>
          <a:bodyPr/>
          <a:lstStyle/>
          <a:p>
            <a:pPr algn="r"/>
            <a:fld id="{339DFA6D-C532-469F-849C-776AA2547B17}" type="slidenum">
              <a:rPr lang="ru-RU" sz="1200" smtClean="0"/>
              <a:pPr algn="r"/>
              <a:t>13</a:t>
            </a:fld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286493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dirty="0" smtClean="0">
                <a:solidFill>
                  <a:schemeClr val="bg1"/>
                </a:solidFill>
              </a:rPr>
              <a:t>План лекции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1961322" cy="365125"/>
          </a:xfrm>
          <a:prstGeom prst="rect">
            <a:avLst/>
          </a:prstGeom>
        </p:spPr>
        <p:txBody>
          <a:bodyPr/>
          <a:lstStyle/>
          <a:p>
            <a:pPr algn="r"/>
            <a:fld id="{339DFA6D-C532-469F-849C-776AA2547B17}" type="slidenum">
              <a:rPr lang="ru-RU" sz="1200" smtClean="0"/>
              <a:pPr algn="r"/>
              <a:t>14</a:t>
            </a:fld>
            <a:endParaRPr lang="ru-RU" sz="1200" dirty="0"/>
          </a:p>
        </p:txBody>
      </p:sp>
      <p:pic>
        <p:nvPicPr>
          <p:cNvPr id="11" name="Picture 6" descr="0_29f3e_b8baa604_XL.jpg (600×450)"/>
          <p:cNvPicPr>
            <a:picLocks noChangeAspect="1" noChangeArrowheads="1"/>
          </p:cNvPicPr>
          <p:nvPr/>
        </p:nvPicPr>
        <p:blipFill rotWithShape="1">
          <a:blip r:embed="rId2" cstate="print"/>
          <a:srcRect l="24153" r="2119"/>
          <a:stretch/>
        </p:blipFill>
        <p:spPr bwMode="auto">
          <a:xfrm>
            <a:off x="4531001" y="1657610"/>
            <a:ext cx="4176464" cy="4248472"/>
          </a:xfrm>
          <a:prstGeom prst="rect">
            <a:avLst/>
          </a:prstGeom>
          <a:noFill/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342528" y="1272748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400">
                <a:solidFill>
                  <a:srgbClr val="FF0000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2"/>
                </a:solidFill>
                <a:latin typeface="+mj-lt"/>
              </a:rPr>
              <a:t>1. </a:t>
            </a:r>
            <a:r>
              <a:rPr lang="en-US" sz="2800" dirty="0">
                <a:solidFill>
                  <a:schemeClr val="tx2"/>
                </a:solidFill>
                <a:latin typeface="+mj-lt"/>
              </a:rPr>
              <a:t>Java</a:t>
            </a: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42528" y="1977993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6700" indent="-266700" algn="l"/>
            <a:r>
              <a:rPr lang="en-US" sz="2800" dirty="0" smtClean="0">
                <a:solidFill>
                  <a:schemeClr val="tx2"/>
                </a:solidFill>
              </a:rPr>
              <a:t>2</a:t>
            </a:r>
            <a:r>
              <a:rPr lang="ru-RU" sz="2800" dirty="0" smtClean="0">
                <a:solidFill>
                  <a:schemeClr val="tx2"/>
                </a:solidFill>
              </a:rPr>
              <a:t>. Углубленное</a:t>
            </a:r>
            <a:endParaRPr lang="ru-RU" sz="2800" dirty="0">
              <a:solidFill>
                <a:schemeClr val="tx2"/>
              </a:solidFill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342528" y="3441491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</a:rPr>
              <a:t>4</a:t>
            </a:r>
            <a:r>
              <a:rPr lang="ru-RU" sz="2800" dirty="0" smtClean="0">
                <a:solidFill>
                  <a:schemeClr val="tx2"/>
                </a:solidFill>
              </a:rPr>
              <a:t>. </a:t>
            </a:r>
            <a:r>
              <a:rPr lang="ru-RU" sz="2800" dirty="0">
                <a:solidFill>
                  <a:schemeClr val="tx2"/>
                </a:solidFill>
              </a:rPr>
              <a:t>Платформа </a:t>
            </a:r>
            <a:r>
              <a:rPr lang="en-US" sz="2800" dirty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342528" y="2709742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6700" indent="-266700" algn="l"/>
            <a:r>
              <a:rPr lang="en-US" sz="2800" dirty="0" smtClean="0">
                <a:solidFill>
                  <a:srgbClr val="FF0000"/>
                </a:solidFill>
              </a:rPr>
              <a:t>3</a:t>
            </a:r>
            <a:r>
              <a:rPr lang="ru-RU" sz="2800" dirty="0" smtClean="0">
                <a:solidFill>
                  <a:srgbClr val="FF0000"/>
                </a:solidFill>
              </a:rPr>
              <a:t>. Программирование</a:t>
            </a:r>
            <a:endParaRPr lang="ru-RU" sz="2800" dirty="0">
              <a:solidFill>
                <a:srgbClr val="FF0000"/>
              </a:solidFill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355780" y="4174975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400">
                <a:solidFill>
                  <a:srgbClr val="FF0000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2"/>
                </a:solidFill>
                <a:latin typeface="+mj-lt"/>
              </a:rPr>
              <a:t>5</a:t>
            </a:r>
            <a:r>
              <a:rPr lang="ru-RU" sz="2800" dirty="0" smtClean="0">
                <a:solidFill>
                  <a:schemeClr val="tx2"/>
                </a:solidFill>
                <a:latin typeface="+mj-lt"/>
              </a:rPr>
              <a:t>. </a:t>
            </a:r>
            <a:r>
              <a:rPr lang="en-US" sz="2800" dirty="0">
                <a:solidFill>
                  <a:schemeClr val="tx2"/>
                </a:solidFill>
                <a:latin typeface="+mj-lt"/>
              </a:rPr>
              <a:t>abstract, interface</a:t>
            </a: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355780" y="4907446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6700" indent="-266700" algn="l"/>
            <a:r>
              <a:rPr lang="ru-RU" sz="2800" dirty="0" smtClean="0">
                <a:solidFill>
                  <a:schemeClr val="tx2"/>
                </a:solidFill>
              </a:rPr>
              <a:t>6. </a:t>
            </a:r>
            <a:r>
              <a:rPr lang="en-US" sz="2800" dirty="0">
                <a:solidFill>
                  <a:schemeClr val="tx2"/>
                </a:solidFill>
              </a:rPr>
              <a:t>Object</a:t>
            </a: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382285" y="5613409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solidFill>
                  <a:schemeClr val="tx2"/>
                </a:solidFill>
              </a:rPr>
              <a:t>7. </a:t>
            </a:r>
            <a:r>
              <a:rPr lang="en-US" sz="2800" dirty="0">
                <a:solidFill>
                  <a:schemeClr val="tx2"/>
                </a:solidFill>
              </a:rPr>
              <a:t>Generics</a:t>
            </a:r>
          </a:p>
        </p:txBody>
      </p:sp>
    </p:spTree>
    <p:extLst>
      <p:ext uri="{BB962C8B-B14F-4D97-AF65-F5344CB8AC3E}">
        <p14:creationId xmlns:p14="http://schemas.microsoft.com/office/powerpoint/2010/main" xmlns="" val="281566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Модули учебного </a:t>
            </a:r>
            <a:r>
              <a:rPr lang="ru-RU" dirty="0" smtClean="0"/>
              <a:t>сервера</a:t>
            </a:r>
            <a:endParaRPr lang="ru-RU" dirty="0"/>
          </a:p>
        </p:txBody>
      </p:sp>
      <p:sp>
        <p:nvSpPr>
          <p:cNvPr id="22" name="Rectangle 23"/>
          <p:cNvSpPr/>
          <p:nvPr/>
        </p:nvSpPr>
        <p:spPr>
          <a:xfrm>
            <a:off x="168276" y="5385525"/>
            <a:ext cx="4248000" cy="72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PF Isotext Pro" pitchFamily="2" charset="0"/>
              </a:rPr>
              <a:t>utils</a:t>
            </a:r>
          </a:p>
        </p:txBody>
      </p:sp>
      <p:sp>
        <p:nvSpPr>
          <p:cNvPr id="23" name="Rectangle 21"/>
          <p:cNvSpPr/>
          <p:nvPr/>
        </p:nvSpPr>
        <p:spPr>
          <a:xfrm>
            <a:off x="6276238" y="2849275"/>
            <a:ext cx="2736000" cy="72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PF Isotext Pro" pitchFamily="2" charset="0"/>
              </a:rPr>
              <a:t>     </a:t>
            </a:r>
            <a:r>
              <a:rPr lang="en-US" sz="2200" dirty="0" err="1" smtClean="0">
                <a:solidFill>
                  <a:schemeClr val="tx1"/>
                </a:solidFill>
                <a:latin typeface="PF Isotext Pro" pitchFamily="2" charset="0"/>
              </a:rPr>
              <a:t>gameMechanics</a:t>
            </a:r>
            <a:endParaRPr lang="en-US" sz="2200" dirty="0">
              <a:solidFill>
                <a:schemeClr val="tx1"/>
              </a:solidFill>
              <a:latin typeface="PF Isotext Pro" pitchFamily="2" charset="0"/>
            </a:endParaRPr>
          </a:p>
        </p:txBody>
      </p:sp>
      <p:sp>
        <p:nvSpPr>
          <p:cNvPr id="24" name="Rectangle 15"/>
          <p:cNvSpPr/>
          <p:nvPr/>
        </p:nvSpPr>
        <p:spPr>
          <a:xfrm>
            <a:off x="4762138" y="5385525"/>
            <a:ext cx="4248000" cy="72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PF Isotext Pro" pitchFamily="2" charset="0"/>
              </a:rPr>
              <a:t>base</a:t>
            </a:r>
          </a:p>
        </p:txBody>
      </p:sp>
      <p:sp>
        <p:nvSpPr>
          <p:cNvPr id="25" name="Rectangle 19"/>
          <p:cNvSpPr/>
          <p:nvPr/>
        </p:nvSpPr>
        <p:spPr>
          <a:xfrm>
            <a:off x="168276" y="4117400"/>
            <a:ext cx="5808662" cy="72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PF Isotext Pro" pitchFamily="2" charset="0"/>
              </a:rPr>
              <a:t>messageSystem</a:t>
            </a:r>
          </a:p>
        </p:txBody>
      </p:sp>
      <p:sp>
        <p:nvSpPr>
          <p:cNvPr id="41" name="Rectangle 21"/>
          <p:cNvSpPr/>
          <p:nvPr/>
        </p:nvSpPr>
        <p:spPr>
          <a:xfrm>
            <a:off x="168276" y="2849275"/>
            <a:ext cx="2736000" cy="72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C00000"/>
                </a:solidFill>
                <a:latin typeface="PF Isotext Pro" pitchFamily="2" charset="0"/>
              </a:rPr>
              <a:t>frontend</a:t>
            </a:r>
          </a:p>
        </p:txBody>
      </p:sp>
      <p:sp>
        <p:nvSpPr>
          <p:cNvPr id="42" name="Rectangle 25"/>
          <p:cNvSpPr/>
          <p:nvPr/>
        </p:nvSpPr>
        <p:spPr>
          <a:xfrm>
            <a:off x="168275" y="1600200"/>
            <a:ext cx="8843963" cy="72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PF Isotext Pro" pitchFamily="2" charset="0"/>
              </a:rPr>
              <a:t>main</a:t>
            </a:r>
          </a:p>
        </p:txBody>
      </p:sp>
      <p:sp>
        <p:nvSpPr>
          <p:cNvPr id="44" name="Rectangle 21"/>
          <p:cNvSpPr/>
          <p:nvPr/>
        </p:nvSpPr>
        <p:spPr>
          <a:xfrm>
            <a:off x="6276238" y="4117400"/>
            <a:ext cx="2736000" cy="72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tx1"/>
                </a:solidFill>
                <a:latin typeface="PF Isotext Pro" pitchFamily="2" charset="0"/>
              </a:rPr>
              <a:t>     </a:t>
            </a:r>
            <a:r>
              <a:rPr lang="en-US" sz="2200" dirty="0" err="1" smtClean="0">
                <a:solidFill>
                  <a:schemeClr val="tx1"/>
                </a:solidFill>
                <a:latin typeface="PF Isotext Pro" pitchFamily="2" charset="0"/>
              </a:rPr>
              <a:t>resourceSystem</a:t>
            </a:r>
            <a:endParaRPr lang="en-US" sz="2200" dirty="0">
              <a:solidFill>
                <a:schemeClr val="tx1"/>
              </a:solidFill>
              <a:latin typeface="PF Isotext Pro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0287" y="1760145"/>
            <a:ext cx="4758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PF Isotext Pro" pitchFamily="2" charset="0"/>
              </a:rPr>
              <a:t>1.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0288" y="3009220"/>
            <a:ext cx="4758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PF Isotext Pro" pitchFamily="2" charset="0"/>
              </a:rPr>
              <a:t>1.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0288" y="4277345"/>
            <a:ext cx="4758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PF Isotext Pro" pitchFamily="2" charset="0"/>
              </a:rPr>
              <a:t>3</a:t>
            </a:r>
            <a:r>
              <a:rPr lang="en-US" sz="2200" dirty="0" smtClean="0">
                <a:latin typeface="PF Isotext Pro" pitchFamily="2" charset="0"/>
              </a:rPr>
              <a:t>.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17988" y="3009220"/>
            <a:ext cx="4758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PF Isotext Pro" pitchFamily="2" charset="0"/>
              </a:rPr>
              <a:t>*</a:t>
            </a:r>
            <a:r>
              <a:rPr lang="en-US" sz="2200" dirty="0" smtClean="0">
                <a:latin typeface="PF Isotext Pro" pitchFamily="2" charset="0"/>
              </a:rPr>
              <a:t>.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288" y="5545470"/>
            <a:ext cx="4758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PF Isotext Pro" pitchFamily="2" charset="0"/>
              </a:rPr>
              <a:t>2.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69213" y="5545470"/>
            <a:ext cx="4758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PF Isotext Pro" pitchFamily="2" charset="0"/>
              </a:rPr>
              <a:t>3</a:t>
            </a:r>
            <a:r>
              <a:rPr lang="en-US" sz="2200" dirty="0" smtClean="0">
                <a:latin typeface="PF Isotext Pro" pitchFamily="2" charset="0"/>
              </a:rPr>
              <a:t>.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17988" y="4277345"/>
            <a:ext cx="4758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PF Isotext Pro" pitchFamily="2" charset="0"/>
              </a:rPr>
              <a:t>4</a:t>
            </a:r>
            <a:r>
              <a:rPr lang="en-US" sz="2200" dirty="0" smtClean="0">
                <a:latin typeface="PF Isotext Pro" pitchFamily="2" charset="0"/>
              </a:rPr>
              <a:t>.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43" name="Rectangle 21"/>
          <p:cNvSpPr/>
          <p:nvPr/>
        </p:nvSpPr>
        <p:spPr>
          <a:xfrm>
            <a:off x="3222257" y="2849275"/>
            <a:ext cx="2736000" cy="72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PF Isotext Pro" pitchFamily="2" charset="0"/>
              </a:rPr>
              <a:t>dbService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341850" y="3009220"/>
            <a:ext cx="452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PF Isotext Pro" pitchFamily="2" charset="0"/>
              </a:rPr>
              <a:t>2</a:t>
            </a:r>
            <a:r>
              <a:rPr lang="en-US" sz="2200" dirty="0" smtClean="0">
                <a:latin typeface="PF Isotext Pro" pitchFamily="2" charset="0"/>
              </a:rPr>
              <a:t>.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13321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dirty="0" smtClean="0">
                <a:solidFill>
                  <a:schemeClr val="bg1"/>
                </a:solidFill>
              </a:rPr>
              <a:t>План лекции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1961322" cy="365125"/>
          </a:xfrm>
          <a:prstGeom prst="rect">
            <a:avLst/>
          </a:prstGeom>
        </p:spPr>
        <p:txBody>
          <a:bodyPr/>
          <a:lstStyle/>
          <a:p>
            <a:pPr algn="r"/>
            <a:fld id="{339DFA6D-C532-469F-849C-776AA2547B17}" type="slidenum">
              <a:rPr lang="ru-RU" sz="1200" smtClean="0"/>
              <a:pPr algn="r"/>
              <a:t>16</a:t>
            </a:fld>
            <a:endParaRPr lang="ru-RU" sz="1200" dirty="0"/>
          </a:p>
        </p:txBody>
      </p:sp>
      <p:pic>
        <p:nvPicPr>
          <p:cNvPr id="10" name="Picture 2" descr="SeaLaunch.JPG (1600×1200)"/>
          <p:cNvPicPr>
            <a:picLocks noChangeAspect="1" noChangeArrowheads="1"/>
          </p:cNvPicPr>
          <p:nvPr/>
        </p:nvPicPr>
        <p:blipFill rotWithShape="1">
          <a:blip r:embed="rId2" cstate="print"/>
          <a:srcRect l="20653" r="19596"/>
          <a:stretch/>
        </p:blipFill>
        <p:spPr bwMode="auto">
          <a:xfrm>
            <a:off x="4676775" y="1600200"/>
            <a:ext cx="3725903" cy="4676775"/>
          </a:xfrm>
          <a:prstGeom prst="rect">
            <a:avLst/>
          </a:prstGeom>
          <a:noFill/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42528" y="1272748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400">
                <a:solidFill>
                  <a:srgbClr val="FF0000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2"/>
                </a:solidFill>
                <a:latin typeface="+mj-lt"/>
              </a:rPr>
              <a:t>1. </a:t>
            </a:r>
            <a:r>
              <a:rPr lang="en-US" sz="2800" dirty="0">
                <a:solidFill>
                  <a:schemeClr val="tx2"/>
                </a:solidFill>
                <a:latin typeface="+mj-lt"/>
              </a:rPr>
              <a:t>Java</a:t>
            </a: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42528" y="1977993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6700" indent="-266700" algn="l"/>
            <a:r>
              <a:rPr lang="en-US" sz="2800" dirty="0" smtClean="0">
                <a:solidFill>
                  <a:schemeClr val="tx2"/>
                </a:solidFill>
              </a:rPr>
              <a:t>2</a:t>
            </a:r>
            <a:r>
              <a:rPr lang="ru-RU" sz="2800" dirty="0" smtClean="0">
                <a:solidFill>
                  <a:schemeClr val="tx2"/>
                </a:solidFill>
              </a:rPr>
              <a:t>. Углубленное</a:t>
            </a:r>
            <a:endParaRPr lang="ru-RU" sz="2800" dirty="0">
              <a:solidFill>
                <a:schemeClr val="tx2"/>
              </a:solidFill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342528" y="3441491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rgbClr val="FF0000"/>
                </a:solidFill>
              </a:rPr>
              <a:t>4</a:t>
            </a:r>
            <a:r>
              <a:rPr lang="ru-RU" sz="2800" dirty="0" smtClean="0">
                <a:solidFill>
                  <a:srgbClr val="FF0000"/>
                </a:solidFill>
              </a:rPr>
              <a:t>. </a:t>
            </a:r>
            <a:r>
              <a:rPr lang="ru-RU" sz="2800" dirty="0">
                <a:solidFill>
                  <a:srgbClr val="FF0000"/>
                </a:solidFill>
              </a:rPr>
              <a:t>Платформа </a:t>
            </a:r>
            <a:r>
              <a:rPr lang="en-US" sz="2800" dirty="0">
                <a:solidFill>
                  <a:srgbClr val="FF0000"/>
                </a:solidFill>
              </a:rPr>
              <a:t>Java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342528" y="2709742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6700" indent="-266700" algn="l"/>
            <a:r>
              <a:rPr lang="en-US" sz="2800" dirty="0" smtClean="0">
                <a:solidFill>
                  <a:schemeClr val="tx2"/>
                </a:solidFill>
              </a:rPr>
              <a:t>3</a:t>
            </a:r>
            <a:r>
              <a:rPr lang="ru-RU" sz="2800" dirty="0" smtClean="0">
                <a:solidFill>
                  <a:schemeClr val="tx2"/>
                </a:solidFill>
              </a:rPr>
              <a:t>. Программирование</a:t>
            </a:r>
            <a:endParaRPr lang="ru-RU" sz="2800" dirty="0">
              <a:solidFill>
                <a:schemeClr val="tx2"/>
              </a:solidFill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355780" y="4174975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400">
                <a:solidFill>
                  <a:srgbClr val="FF0000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2"/>
                </a:solidFill>
                <a:latin typeface="+mj-lt"/>
              </a:rPr>
              <a:t>5</a:t>
            </a:r>
            <a:r>
              <a:rPr lang="ru-RU" sz="2800" dirty="0" smtClean="0">
                <a:solidFill>
                  <a:schemeClr val="tx2"/>
                </a:solidFill>
                <a:latin typeface="+mj-lt"/>
              </a:rPr>
              <a:t>. </a:t>
            </a:r>
            <a:r>
              <a:rPr lang="en-US" sz="2800" dirty="0">
                <a:solidFill>
                  <a:schemeClr val="tx2"/>
                </a:solidFill>
                <a:latin typeface="+mj-lt"/>
              </a:rPr>
              <a:t>abstract, interface</a:t>
            </a: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355780" y="4907446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6700" indent="-266700" algn="l"/>
            <a:r>
              <a:rPr lang="ru-RU" sz="2800" dirty="0" smtClean="0">
                <a:solidFill>
                  <a:schemeClr val="tx2"/>
                </a:solidFill>
              </a:rPr>
              <a:t>6. </a:t>
            </a:r>
            <a:r>
              <a:rPr lang="en-US" sz="2800" dirty="0">
                <a:solidFill>
                  <a:schemeClr val="tx2"/>
                </a:solidFill>
              </a:rPr>
              <a:t>Object</a:t>
            </a: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382285" y="5613409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solidFill>
                  <a:schemeClr val="tx2"/>
                </a:solidFill>
              </a:rPr>
              <a:t>7. </a:t>
            </a:r>
            <a:r>
              <a:rPr lang="en-US" sz="2800" dirty="0">
                <a:solidFill>
                  <a:schemeClr val="tx2"/>
                </a:solidFill>
              </a:rPr>
              <a:t>Generics</a:t>
            </a:r>
          </a:p>
        </p:txBody>
      </p:sp>
    </p:spTree>
    <p:extLst>
      <p:ext uri="{BB962C8B-B14F-4D97-AF65-F5344CB8AC3E}">
        <p14:creationId xmlns:p14="http://schemas.microsoft.com/office/powerpoint/2010/main" xmlns="" val="281566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платформы </a:t>
            </a:r>
            <a:r>
              <a:rPr lang="en-US" dirty="0" smtClean="0"/>
              <a:t>Java</a:t>
            </a:r>
            <a:endParaRPr lang="ru-RU" dirty="0"/>
          </a:p>
        </p:txBody>
      </p:sp>
      <p:pic>
        <p:nvPicPr>
          <p:cNvPr id="29" name="Picture 4" descr="jdk_sc_jre403x337.gif (403×337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0023" y="2219324"/>
            <a:ext cx="4116008" cy="3441923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93455" y="2106074"/>
            <a:ext cx="413422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200" dirty="0">
                <a:latin typeface="PF Isotext Pro" pitchFamily="2" charset="0"/>
              </a:rPr>
              <a:t>Java Runtime Environment (JRE</a:t>
            </a:r>
            <a:r>
              <a:rPr lang="en-US" sz="2200" dirty="0" smtClean="0">
                <a:latin typeface="PF Isotext Pro" pitchFamily="2" charset="0"/>
              </a:rPr>
              <a:t>)</a:t>
            </a:r>
            <a:endParaRPr lang="ru-RU" sz="2200" dirty="0" smtClean="0">
              <a:latin typeface="PF Isotext Pro" pitchFamily="2" charset="0"/>
            </a:endParaRP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en-US" sz="2200" dirty="0">
                <a:latin typeface="PF Isotext Pro" pitchFamily="2" charset="0"/>
              </a:rPr>
              <a:t>Java Virtual Machine(JVM)</a:t>
            </a:r>
            <a:endParaRPr lang="ru-RU" sz="2200" dirty="0">
              <a:latin typeface="PF Isotext Pro" pitchFamily="2" charset="0"/>
            </a:endParaRP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en-US" sz="2200" dirty="0">
                <a:latin typeface="PF Isotext Pro" pitchFamily="2" charset="0"/>
              </a:rPr>
              <a:t>Class </a:t>
            </a:r>
            <a:r>
              <a:rPr lang="en-US" sz="2200" dirty="0" smtClean="0">
                <a:latin typeface="PF Isotext Pro" pitchFamily="2" charset="0"/>
              </a:rPr>
              <a:t>Libraries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68275" y="1600200"/>
            <a:ext cx="4320000" cy="46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000" b="0">
                <a:solidFill>
                  <a:schemeClr val="lt1"/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r>
              <a:rPr lang="ru-RU" sz="2400" b="1" dirty="0">
                <a:solidFill>
                  <a:schemeClr val="tx1"/>
                </a:solidFill>
                <a:latin typeface="PF Isotext Pro" pitchFamily="2" charset="0"/>
              </a:rPr>
              <a:t>Запуск приложений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8463" y="4502354"/>
            <a:ext cx="4037714" cy="179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200" dirty="0">
                <a:latin typeface="PF Isotext Pro" pitchFamily="2" charset="0"/>
              </a:rPr>
              <a:t>Java Development Kit (JDK)</a:t>
            </a: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en-US" sz="2200" dirty="0" smtClean="0">
                <a:latin typeface="PF Isotext Pro" pitchFamily="2" charset="0"/>
              </a:rPr>
              <a:t>JRE</a:t>
            </a:r>
            <a:endParaRPr lang="ru-RU" sz="2200" dirty="0" smtClean="0">
              <a:latin typeface="PF Isotext Pro" pitchFamily="2" charset="0"/>
            </a:endParaRPr>
          </a:p>
          <a:p>
            <a:pPr lvl="1">
              <a:spcBef>
                <a:spcPts val="600"/>
              </a:spcBef>
              <a:spcAft>
                <a:spcPts val="300"/>
              </a:spcAft>
            </a:pPr>
            <a:r>
              <a:rPr lang="en-US" sz="2200" dirty="0">
                <a:latin typeface="PF Isotext Pro" pitchFamily="2" charset="0"/>
              </a:rPr>
              <a:t>Java </a:t>
            </a:r>
            <a:r>
              <a:rPr lang="en-US" sz="2200" dirty="0" smtClean="0">
                <a:latin typeface="PF Isotext Pro" pitchFamily="2" charset="0"/>
              </a:rPr>
              <a:t>compiler</a:t>
            </a:r>
            <a:endParaRPr lang="ru-RU" sz="2200" dirty="0" smtClean="0">
              <a:latin typeface="PF Isotext Pro" pitchFamily="2" charset="0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200" dirty="0">
                <a:latin typeface="PF Isotext Pro" pitchFamily="2" charset="0"/>
              </a:rPr>
              <a:t>IDE </a:t>
            </a:r>
            <a:r>
              <a:rPr lang="en-US" sz="2200" dirty="0" smtClean="0">
                <a:latin typeface="Arial"/>
                <a:cs typeface="Arial"/>
              </a:rPr>
              <a:t>―</a:t>
            </a:r>
            <a:r>
              <a:rPr lang="en-US" sz="2200" dirty="0" smtClean="0">
                <a:latin typeface="PF Isotext Pro" pitchFamily="2" charset="0"/>
              </a:rPr>
              <a:t> </a:t>
            </a:r>
            <a:r>
              <a:rPr lang="ru-RU" sz="2200" dirty="0">
                <a:latin typeface="PF Isotext Pro" pitchFamily="2" charset="0"/>
              </a:rPr>
              <a:t>в состав </a:t>
            </a:r>
            <a:r>
              <a:rPr lang="en-US" sz="2200" dirty="0">
                <a:latin typeface="PF Isotext Pro" pitchFamily="2" charset="0"/>
              </a:rPr>
              <a:t>Java </a:t>
            </a:r>
            <a:r>
              <a:rPr lang="ru-RU" sz="2200" dirty="0">
                <a:latin typeface="PF Isotext Pro" pitchFamily="2" charset="0"/>
              </a:rPr>
              <a:t>не </a:t>
            </a:r>
            <a:r>
              <a:rPr lang="ru-RU" sz="2200" dirty="0" smtClean="0">
                <a:latin typeface="PF Isotext Pro" pitchFamily="2" charset="0"/>
              </a:rPr>
              <a:t>входит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68275" y="3996480"/>
            <a:ext cx="4320000" cy="46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000" b="0">
                <a:solidFill>
                  <a:schemeClr val="lt1"/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r>
              <a:rPr lang="ru-RU" sz="2400" b="1" dirty="0">
                <a:solidFill>
                  <a:schemeClr val="tx1"/>
                </a:solidFill>
                <a:latin typeface="PF Isotext Pro" pitchFamily="2" charset="0"/>
              </a:rPr>
              <a:t>Создание приложений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48149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платформы </a:t>
            </a:r>
            <a:r>
              <a:rPr lang="en-US" dirty="0" smtClean="0"/>
              <a:t>Java</a:t>
            </a:r>
            <a:endParaRPr lang="ru-RU" dirty="0"/>
          </a:p>
        </p:txBody>
      </p:sp>
      <p:pic>
        <p:nvPicPr>
          <p:cNvPr id="27" name="Picture 2" descr="500px-Java_virtual_machine_architecture.svg.png (500×814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6451" y="1600200"/>
            <a:ext cx="3065787" cy="49911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473227" y="2106074"/>
            <a:ext cx="3374647" cy="179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200" dirty="0" smtClean="0">
                <a:latin typeface="PF Isotext Pro" pitchFamily="2" charset="0"/>
              </a:rPr>
              <a:t>Interpreter</a:t>
            </a:r>
            <a:endParaRPr lang="ru-RU" sz="2200" dirty="0" smtClean="0">
              <a:latin typeface="PF Isotext Pro" pitchFamily="2" charset="0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200" dirty="0">
                <a:latin typeface="PF Isotext Pro" pitchFamily="2" charset="0"/>
              </a:rPr>
              <a:t>Just-In-Time (JIT) compiler</a:t>
            </a:r>
            <a:endParaRPr lang="ru-RU" sz="2200" dirty="0">
              <a:latin typeface="PF Isotext Pro" pitchFamily="2" charset="0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200" dirty="0">
                <a:latin typeface="PF Isotext Pro" pitchFamily="2" charset="0"/>
              </a:rPr>
              <a:t>Byte code verifier</a:t>
            </a:r>
            <a:endParaRPr lang="ru-RU" sz="2200" dirty="0">
              <a:latin typeface="PF Isotext Pro" pitchFamily="2" charset="0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200" dirty="0">
                <a:latin typeface="PF Isotext Pro" pitchFamily="2" charset="0"/>
              </a:rPr>
              <a:t>Garbage collector (GC)</a:t>
            </a:r>
            <a:endParaRPr lang="en-US" sz="2200" b="1" dirty="0">
              <a:latin typeface="PF Isotext Pro" pitchFamily="2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68275" y="1600200"/>
            <a:ext cx="4320000" cy="46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000" b="0">
                <a:solidFill>
                  <a:schemeClr val="lt1"/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latin typeface="PF Isotext Pro" pitchFamily="2" charset="0"/>
              </a:rPr>
              <a:t>JVM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8463" y="4887374"/>
            <a:ext cx="5246506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ru-RU" sz="2200" dirty="0">
                <a:latin typeface="PF Isotext Pro" pitchFamily="2" charset="0"/>
              </a:rPr>
              <a:t>Превращает *.</a:t>
            </a:r>
            <a:r>
              <a:rPr lang="en-US" sz="2200" dirty="0">
                <a:latin typeface="PF Isotext Pro" pitchFamily="2" charset="0"/>
              </a:rPr>
              <a:t>java </a:t>
            </a:r>
            <a:r>
              <a:rPr lang="ru-RU" sz="2200" dirty="0">
                <a:latin typeface="PF Isotext Pro" pitchFamily="2" charset="0"/>
              </a:rPr>
              <a:t>в *.</a:t>
            </a:r>
            <a:r>
              <a:rPr lang="en-US" sz="2200" dirty="0" smtClean="0">
                <a:latin typeface="PF Isotext Pro" pitchFamily="2" charset="0"/>
              </a:rPr>
              <a:t>class</a:t>
            </a:r>
            <a:endParaRPr lang="ru-RU" sz="2200" dirty="0" smtClean="0">
              <a:latin typeface="PF Isotext Pro" pitchFamily="2" charset="0"/>
            </a:endParaRP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200" dirty="0">
                <a:latin typeface="PF Isotext Pro" pitchFamily="2" charset="0"/>
              </a:rPr>
              <a:t>*.class </a:t>
            </a:r>
            <a:r>
              <a:rPr lang="ru-RU" sz="2200" dirty="0">
                <a:latin typeface="PF Isotext Pro" pitchFamily="2" charset="0"/>
              </a:rPr>
              <a:t>можно собрать в </a:t>
            </a:r>
            <a:r>
              <a:rPr lang="en-US" sz="2200" dirty="0">
                <a:latin typeface="PF Isotext Pro" pitchFamily="2" charset="0"/>
              </a:rPr>
              <a:t>*.jar</a:t>
            </a:r>
            <a:r>
              <a:rPr lang="ru-RU" sz="2200" dirty="0">
                <a:latin typeface="PF Isotext Pro" pitchFamily="2" charset="0"/>
              </a:rPr>
              <a:t> (</a:t>
            </a:r>
            <a:r>
              <a:rPr lang="en-US" sz="2200" dirty="0">
                <a:latin typeface="PF Isotext Pro" pitchFamily="2" charset="0"/>
              </a:rPr>
              <a:t>zip </a:t>
            </a:r>
            <a:r>
              <a:rPr lang="ru-RU" sz="2200" dirty="0">
                <a:latin typeface="PF Isotext Pro" pitchFamily="2" charset="0"/>
              </a:rPr>
              <a:t>архив)</a:t>
            </a:r>
            <a:r>
              <a:rPr lang="en-US" sz="2200" dirty="0">
                <a:latin typeface="PF Isotext Pro" pitchFamily="2" charset="0"/>
              </a:rPr>
              <a:t> 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68275" y="4381500"/>
            <a:ext cx="4320000" cy="46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000" b="0">
                <a:solidFill>
                  <a:schemeClr val="lt1"/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r>
              <a:rPr lang="en-US" sz="2400" b="1" dirty="0" err="1">
                <a:solidFill>
                  <a:schemeClr val="tx1"/>
                </a:solidFill>
                <a:latin typeface="PF Isotext Pro" pitchFamily="2" charset="0"/>
              </a:rPr>
              <a:t>Javac</a:t>
            </a:r>
            <a:endParaRPr lang="en-US" sz="2400" b="1" dirty="0">
              <a:solidFill>
                <a:schemeClr val="tx1"/>
              </a:solidFill>
              <a:latin typeface="PF Isotext Pro" pitchFamily="2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57020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Сборщик </a:t>
            </a:r>
            <a:r>
              <a:rPr lang="ru-RU" dirty="0" smtClean="0"/>
              <a:t>мусора</a:t>
            </a:r>
            <a:endParaRPr lang="ru-RU" dirty="0"/>
          </a:p>
        </p:txBody>
      </p:sp>
      <p:sp>
        <p:nvSpPr>
          <p:cNvPr id="28" name="TextBox 27"/>
          <p:cNvSpPr txBox="1"/>
          <p:nvPr/>
        </p:nvSpPr>
        <p:spPr>
          <a:xfrm>
            <a:off x="4553802" y="2116887"/>
            <a:ext cx="489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PF Isotext Pro" pitchFamily="2" charset="0"/>
              </a:rPr>
              <a:t>       Stack                   Heap</a:t>
            </a:r>
            <a:endParaRPr lang="ru-RU" sz="2000" dirty="0">
              <a:latin typeface="PF Isotext Pro" pitchFamily="2" charset="0"/>
            </a:endParaRPr>
          </a:p>
        </p:txBody>
      </p:sp>
      <p:pic>
        <p:nvPicPr>
          <p:cNvPr id="29" name="Picture 2" descr="0_310f3_92f2dc12_L.jpg (400×224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0874" y="2660863"/>
            <a:ext cx="3810000" cy="2133601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98463" y="2106074"/>
            <a:ext cx="350651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ru-RU" sz="2200" dirty="0">
                <a:latin typeface="PF Isotext Pro" pitchFamily="2" charset="0"/>
              </a:rPr>
              <a:t>Поиск ненужных </a:t>
            </a:r>
            <a:r>
              <a:rPr lang="ru-RU" sz="2200" dirty="0" smtClean="0">
                <a:latin typeface="PF Isotext Pro" pitchFamily="2" charset="0"/>
              </a:rPr>
              <a:t>объектов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ru-RU" sz="2200" dirty="0">
                <a:latin typeface="PF Isotext Pro" pitchFamily="2" charset="0"/>
              </a:rPr>
              <a:t>Освобождение памяти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endParaRPr lang="ru-RU" sz="2200" dirty="0">
              <a:latin typeface="PF Isotext Pro" pitchFamily="2" charset="0"/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68275" y="1600200"/>
            <a:ext cx="4320000" cy="46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000" b="0">
                <a:solidFill>
                  <a:schemeClr val="lt1"/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latin typeface="PF Isotext Pro" pitchFamily="2" charset="0"/>
              </a:rPr>
              <a:t>Garbage collector (GC)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14184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31696" y="2650817"/>
            <a:ext cx="8313521" cy="3331972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bg2"/>
                </a:solidFill>
              </a:rPr>
              <a:t>Java </a:t>
            </a:r>
            <a:r>
              <a:rPr lang="ru-RU" dirty="0" smtClean="0">
                <a:solidFill>
                  <a:schemeClr val="bg2"/>
                </a:solidFill>
              </a:rPr>
              <a:t>для всех!</a:t>
            </a:r>
            <a:endParaRPr lang="ru-RU" sz="2700" b="1" dirty="0">
              <a:solidFill>
                <a:schemeClr val="bg2"/>
              </a:solidFill>
              <a:latin typeface="Myriad Pro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000250" cy="365125"/>
          </a:xfrm>
          <a:prstGeom prst="rect">
            <a:avLst/>
          </a:prstGeom>
        </p:spPr>
        <p:txBody>
          <a:bodyPr/>
          <a:lstStyle/>
          <a:p>
            <a:pPr algn="r"/>
            <a:fld id="{339DFA6D-C532-469F-849C-776AA2547B17}" type="slidenum">
              <a:rPr lang="ru-RU" sz="1200" smtClean="0"/>
              <a:pPr algn="r"/>
              <a:t>2</a:t>
            </a:fld>
            <a:endParaRPr lang="ru-RU" sz="1200" dirty="0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11001375" y="314325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66775" y="3023426"/>
            <a:ext cx="66051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Инструменты каждый пишет сам</a:t>
            </a:r>
          </a:p>
          <a:p>
            <a:pPr>
              <a:buFont typeface="Arial" pitchFamily="34" charset="0"/>
              <a:buChar char="•"/>
            </a:pPr>
            <a:endParaRPr lang="ru-RU" sz="2000" dirty="0" smtClean="0"/>
          </a:p>
          <a:p>
            <a:r>
              <a:rPr lang="ru-RU" sz="2000" dirty="0" smtClean="0"/>
              <a:t>100 баллов = отлично = сданы все инструменты</a:t>
            </a:r>
          </a:p>
          <a:p>
            <a:pPr>
              <a:buFont typeface="Arial" pitchFamily="34" charset="0"/>
              <a:buChar char="•"/>
            </a:pPr>
            <a:endParaRPr lang="ru-RU" sz="2000" dirty="0" smtClean="0"/>
          </a:p>
          <a:p>
            <a:r>
              <a:rPr lang="ru-RU" sz="2000" dirty="0" smtClean="0"/>
              <a:t>модуль = лекция + лекция и семинар + РК</a:t>
            </a:r>
          </a:p>
          <a:p>
            <a:pPr>
              <a:buFont typeface="Arial" pitchFamily="34" charset="0"/>
              <a:buChar char="•"/>
            </a:pPr>
            <a:endParaRPr lang="ru-RU" sz="2000" dirty="0" smtClean="0"/>
          </a:p>
          <a:p>
            <a:r>
              <a:rPr lang="ru-RU" sz="2000" dirty="0" smtClean="0"/>
              <a:t>Ревью кода на </a:t>
            </a:r>
            <a:r>
              <a:rPr lang="en-US" sz="2000" dirty="0" err="1" smtClean="0"/>
              <a:t>github</a:t>
            </a:r>
            <a:endParaRPr lang="ru-RU" sz="2000" dirty="0" smtClean="0"/>
          </a:p>
          <a:p>
            <a:endParaRPr lang="ru-RU" sz="2000" dirty="0" smtClean="0"/>
          </a:p>
          <a:p>
            <a:r>
              <a:rPr lang="ru-RU" sz="2000" dirty="0" smtClean="0"/>
              <a:t>Последние 4 занятия – разработка игры, по желанию </a:t>
            </a:r>
            <a:endParaRPr lang="ru-RU" sz="20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422066" y="1450785"/>
            <a:ext cx="7383464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RU"/>
            </a:defPPr>
            <a:lvl1pPr marL="266700" indent="-266700">
              <a:spcBef>
                <a:spcPct val="0"/>
              </a:spcBef>
              <a:buNone/>
              <a:defRPr sz="2400">
                <a:solidFill>
                  <a:schemeClr val="tx2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ru-RU" sz="2700" dirty="0" smtClean="0">
                <a:latin typeface="+mj-lt"/>
              </a:rPr>
              <a:t>Углубленное программирование на </a:t>
            </a:r>
            <a:r>
              <a:rPr lang="en-US" sz="2700" dirty="0" smtClean="0">
                <a:latin typeface="+mj-lt"/>
              </a:rPr>
              <a:t>Java</a:t>
            </a:r>
            <a:endParaRPr lang="ru-RU" sz="2700" dirty="0">
              <a:latin typeface="+mj-lt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473075" y="2276475"/>
            <a:ext cx="4070350" cy="57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400" b="1">
                <a:latin typeface="PF Isotext Pro" pitchFamily="2" charset="0"/>
                <a:cs typeface="Arial" pitchFamily="34" charset="0"/>
              </a:defRPr>
            </a:lvl1pPr>
          </a:lstStyle>
          <a:p>
            <a:r>
              <a:rPr lang="ru-RU" dirty="0" smtClean="0"/>
              <a:t>Особенности курса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2681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98464" y="1847850"/>
            <a:ext cx="5392736" cy="1152000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464" y="5698374"/>
            <a:ext cx="5432493" cy="666225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</a:t>
            </a:r>
            <a:r>
              <a:rPr lang="en-US" dirty="0" smtClean="0"/>
              <a:t>editions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468353" y="2087024"/>
            <a:ext cx="3458197" cy="884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ru-RU" sz="2200" dirty="0">
                <a:latin typeface="PF Isotext Pro" pitchFamily="2" charset="0"/>
              </a:rPr>
              <a:t>Стандартная редакция</a:t>
            </a:r>
          </a:p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2200" dirty="0">
                <a:latin typeface="PF Isotext Pro" pitchFamily="2" charset="0"/>
              </a:rPr>
              <a:t>JVM + </a:t>
            </a:r>
            <a:r>
              <a:rPr lang="ru-RU" sz="2200" dirty="0">
                <a:latin typeface="PF Isotext Pro" pitchFamily="2" charset="0"/>
              </a:rPr>
              <a:t>библиотека </a:t>
            </a:r>
            <a:r>
              <a:rPr lang="ru-RU" sz="2200" dirty="0" smtClean="0">
                <a:latin typeface="PF Isotext Pro" pitchFamily="2" charset="0"/>
              </a:rPr>
              <a:t>классов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168275" y="1600200"/>
            <a:ext cx="5040000" cy="46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000" b="0">
                <a:solidFill>
                  <a:schemeClr val="lt1"/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latin typeface="PF Isotext Pro" pitchFamily="2" charset="0"/>
              </a:rPr>
              <a:t>Java SE (Standard Edition)</a:t>
            </a:r>
          </a:p>
        </p:txBody>
      </p:sp>
      <p:grpSp>
        <p:nvGrpSpPr>
          <p:cNvPr id="2" name="Группа 1"/>
          <p:cNvGrpSpPr/>
          <p:nvPr/>
        </p:nvGrpSpPr>
        <p:grpSpPr>
          <a:xfrm>
            <a:off x="168275" y="3309462"/>
            <a:ext cx="5622925" cy="1831650"/>
            <a:chOff x="168275" y="3283088"/>
            <a:chExt cx="5622925" cy="1831650"/>
          </a:xfrm>
        </p:grpSpPr>
        <p:sp>
          <p:nvSpPr>
            <p:cNvPr id="11" name="TextBox 10"/>
            <p:cNvSpPr txBox="1"/>
            <p:nvPr/>
          </p:nvSpPr>
          <p:spPr>
            <a:xfrm>
              <a:off x="398464" y="3530738"/>
              <a:ext cx="5392736" cy="1584000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  <a:effectLst>
              <a:outerShdw blurRad="241300" sx="103000" sy="103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>
                <a:spcAft>
                  <a:spcPts val="600"/>
                </a:spcAft>
                <a:buClr>
                  <a:schemeClr val="tx2"/>
                </a:buClr>
                <a:defRPr>
                  <a:latin typeface="Myriad Pro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4233" y="3769912"/>
              <a:ext cx="4550681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300"/>
                </a:spcAft>
              </a:pPr>
              <a:r>
                <a:rPr lang="en-US" sz="2200" dirty="0">
                  <a:latin typeface="PF Isotext Pro" pitchFamily="2" charset="0"/>
                </a:rPr>
                <a:t>Java </a:t>
              </a:r>
              <a:r>
                <a:rPr lang="en-US" sz="2200" dirty="0" smtClean="0">
                  <a:latin typeface="PF Isotext Pro" pitchFamily="2" charset="0"/>
                </a:rPr>
                <a:t>SE</a:t>
              </a:r>
              <a:endParaRPr lang="ru-RU" sz="2200" dirty="0" smtClean="0">
                <a:latin typeface="PF Isotext Pro" pitchFamily="2" charset="0"/>
              </a:endParaRPr>
            </a:p>
            <a:p>
              <a:pPr>
                <a:spcBef>
                  <a:spcPts val="600"/>
                </a:spcBef>
                <a:spcAft>
                  <a:spcPts val="300"/>
                </a:spcAft>
              </a:pPr>
              <a:r>
                <a:rPr lang="ru-RU" sz="2200" dirty="0">
                  <a:latin typeface="PF Isotext Pro" pitchFamily="2" charset="0"/>
                </a:rPr>
                <a:t>Спецификация</a:t>
              </a:r>
            </a:p>
            <a:p>
              <a:pPr>
                <a:spcBef>
                  <a:spcPts val="600"/>
                </a:spcBef>
                <a:spcAft>
                  <a:spcPts val="300"/>
                </a:spcAft>
              </a:pPr>
              <a:r>
                <a:rPr lang="en-US" sz="2200" dirty="0">
                  <a:latin typeface="PF Isotext Pro" pitchFamily="2" charset="0"/>
                </a:rPr>
                <a:t>API</a:t>
              </a:r>
              <a:r>
                <a:rPr lang="ru-RU" sz="2200" dirty="0">
                  <a:latin typeface="PF Isotext Pro" pitchFamily="2" charset="0"/>
                </a:rPr>
                <a:t> + </a:t>
              </a:r>
              <a:r>
                <a:rPr lang="en-US" sz="2200" dirty="0">
                  <a:latin typeface="PF Isotext Pro" pitchFamily="2" charset="0"/>
                </a:rPr>
                <a:t>runtime environment</a:t>
              </a:r>
              <a:r>
                <a:rPr lang="ru-RU" sz="2200" dirty="0">
                  <a:latin typeface="PF Isotext Pro" pitchFamily="2" charset="0"/>
                </a:rPr>
                <a:t> </a:t>
              </a:r>
              <a:r>
                <a:rPr lang="en-US" sz="2200" dirty="0" smtClean="0">
                  <a:latin typeface="PF Isotext Pro" pitchFamily="2" charset="0"/>
                </a:rPr>
                <a:t>services</a:t>
              </a:r>
              <a:endParaRPr lang="ru-RU" sz="2200" dirty="0">
                <a:latin typeface="PF Isotext Pro" pitchFamily="2" charset="0"/>
              </a:endParaRPr>
            </a:p>
          </p:txBody>
        </p:sp>
        <p:sp>
          <p:nvSpPr>
            <p:cNvPr id="31" name="Заголовок 1"/>
            <p:cNvSpPr txBox="1">
              <a:spLocks/>
            </p:cNvSpPr>
            <p:nvPr/>
          </p:nvSpPr>
          <p:spPr>
            <a:xfrm>
              <a:off x="168275" y="3283088"/>
              <a:ext cx="5040000" cy="468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 w="19050" h="6350"/>
            </a:sp3d>
          </p:spPr>
          <p:txBody>
            <a:bodyPr vert="horz" lIns="72000" tIns="36000" rIns="72000" bIns="36000" rtlCol="0" anchor="ctr">
              <a:noAutofit/>
            </a:bodyPr>
            <a:lstStyle>
              <a:defPPr>
                <a:defRPr lang="ru-RU"/>
              </a:defPPr>
              <a:lvl1pPr>
                <a:spcAft>
                  <a:spcPts val="600"/>
                </a:spcAft>
                <a:buClr>
                  <a:schemeClr val="tx2"/>
                </a:buClr>
                <a:buFont typeface="Wingdings" pitchFamily="2" charset="2"/>
                <a:buNone/>
                <a:defRPr sz="2000" b="0">
                  <a:solidFill>
                    <a:schemeClr val="lt1"/>
                  </a:solidFill>
                  <a:latin typeface="Myriad Pro" pitchFamily="34" charset="0"/>
                  <a:cs typeface="Arial" pitchFamily="34" charset="0"/>
                </a:defRPr>
              </a:lvl1pPr>
            </a:lstStyle>
            <a:p>
              <a:r>
                <a:rPr lang="en-US" sz="2400" b="1" dirty="0">
                  <a:solidFill>
                    <a:schemeClr val="tx1"/>
                  </a:solidFill>
                  <a:latin typeface="PF Isotext Pro" pitchFamily="2" charset="0"/>
                </a:rPr>
                <a:t>Java EE (Enterprise Edition)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98463" y="5937548"/>
            <a:ext cx="51887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ru-RU" sz="2200" dirty="0">
                <a:latin typeface="PF Isotext Pro" pitchFamily="2" charset="0"/>
              </a:rPr>
              <a:t>Мобильные телефоны, бытовые приборы</a:t>
            </a:r>
          </a:p>
        </p:txBody>
      </p:sp>
      <p:sp>
        <p:nvSpPr>
          <p:cNvPr id="33" name="Заголовок 1"/>
          <p:cNvSpPr txBox="1">
            <a:spLocks/>
          </p:cNvSpPr>
          <p:nvPr/>
        </p:nvSpPr>
        <p:spPr>
          <a:xfrm>
            <a:off x="168275" y="5450724"/>
            <a:ext cx="5040000" cy="46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000" b="0">
                <a:solidFill>
                  <a:schemeClr val="lt1"/>
                </a:solidFill>
                <a:latin typeface="Myriad Pro" pitchFamily="34" charset="0"/>
                <a:cs typeface="Arial" pitchFamily="34" charset="0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latin typeface="PF Isotext Pro" pitchFamily="2" charset="0"/>
              </a:rPr>
              <a:t>Java ME (Micro Edition)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20</a:t>
            </a:fld>
            <a:endParaRPr lang="ru-RU"/>
          </a:p>
        </p:txBody>
      </p:sp>
      <p:pic>
        <p:nvPicPr>
          <p:cNvPr id="14" name="Picture 2" descr="java-evil-edition.png (288×464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4891" y="1926242"/>
            <a:ext cx="2743200" cy="4419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38463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68276" y="1600200"/>
            <a:ext cx="8828088" cy="4788000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8275" y="2620165"/>
            <a:ext cx="81519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200" dirty="0" smtClean="0">
                <a:latin typeface="PF Isotext Pro" pitchFamily="2" charset="0"/>
              </a:rPr>
              <a:t>Класс может быть однозначно идетифицирован по полному имени </a:t>
            </a:r>
            <a:br>
              <a:rPr lang="ru-RU" sz="2200" dirty="0" smtClean="0">
                <a:latin typeface="PF Isotext Pro" pitchFamily="2" charset="0"/>
              </a:rPr>
            </a:br>
            <a:r>
              <a:rPr lang="en-US" sz="2200" dirty="0" err="1" smtClean="0">
                <a:solidFill>
                  <a:schemeClr val="accent6"/>
                </a:solidFill>
                <a:latin typeface="PF Isotext Pro" pitchFamily="2" charset="0"/>
              </a:rPr>
              <a:t>packageName.directoryName.ClassName</a:t>
            </a:r>
            <a:endParaRPr lang="ru-RU" sz="2200" dirty="0">
              <a:solidFill>
                <a:schemeClr val="accent6"/>
              </a:solidFill>
              <a:latin typeface="PF Isotext Pro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275" y="1602745"/>
            <a:ext cx="6353021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600"/>
              </a:spcAft>
            </a:pPr>
            <a:r>
              <a:rPr lang="ru-RU" sz="2200" dirty="0" smtClean="0">
                <a:latin typeface="PF Isotext Pro" pitchFamily="2" charset="0"/>
              </a:rPr>
              <a:t>Классы в </a:t>
            </a:r>
            <a:r>
              <a:rPr lang="en-US" sz="2200" dirty="0" smtClean="0">
                <a:latin typeface="PF Isotext Pro" pitchFamily="2" charset="0"/>
              </a:rPr>
              <a:t>Java </a:t>
            </a:r>
            <a:r>
              <a:rPr lang="ru-RU" sz="2200" dirty="0" smtClean="0">
                <a:latin typeface="PF Isotext Pro" pitchFamily="2" charset="0"/>
              </a:rPr>
              <a:t>собирают в пакеты (</a:t>
            </a:r>
            <a:r>
              <a:rPr lang="en-US" sz="2200" dirty="0" smtClean="0">
                <a:latin typeface="PF Isotext Pro" pitchFamily="2" charset="0"/>
              </a:rPr>
              <a:t>packages)</a:t>
            </a:r>
            <a:endParaRPr lang="ru-RU" sz="2200" dirty="0" smtClean="0">
              <a:latin typeface="PF Isotext Pro" pitchFamily="2" charset="0"/>
            </a:endParaRPr>
          </a:p>
          <a:p>
            <a:pPr marL="342900" indent="-342900">
              <a:spcAft>
                <a:spcPts val="600"/>
              </a:spcAft>
            </a:pPr>
            <a:r>
              <a:rPr lang="ru-RU" sz="2200" dirty="0">
                <a:latin typeface="PF Isotext Pro" pitchFamily="2" charset="0"/>
              </a:rPr>
              <a:t>Пакеты обычно собирают в </a:t>
            </a:r>
            <a:r>
              <a:rPr lang="en-US" sz="2200" dirty="0">
                <a:solidFill>
                  <a:schemeClr val="accent6"/>
                </a:solidFill>
                <a:latin typeface="PF Isotext Pro" pitchFamily="2" charset="0"/>
              </a:rPr>
              <a:t>*.jar </a:t>
            </a:r>
            <a:r>
              <a:rPr lang="ru-RU" sz="2200" dirty="0">
                <a:latin typeface="PF Isotext Pro" pitchFamily="2" charset="0"/>
              </a:rPr>
              <a:t>файлы (</a:t>
            </a:r>
            <a:r>
              <a:rPr lang="en-US" sz="2200" dirty="0">
                <a:latin typeface="PF Isotext Pro" pitchFamily="2" charset="0"/>
              </a:rPr>
              <a:t>zip </a:t>
            </a:r>
            <a:r>
              <a:rPr lang="ru-RU" sz="2200" dirty="0">
                <a:latin typeface="PF Isotext Pro" pitchFamily="2" charset="0"/>
              </a:rPr>
              <a:t>архивы</a:t>
            </a:r>
            <a:r>
              <a:rPr lang="ru-RU" sz="2200" dirty="0" smtClean="0">
                <a:latin typeface="PF Isotext Pro" pitchFamily="2" charset="0"/>
              </a:rPr>
              <a:t>)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275" y="3560640"/>
            <a:ext cx="81692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600"/>
              </a:spcAft>
            </a:pPr>
            <a:r>
              <a:rPr lang="ru-RU" sz="2200" dirty="0" smtClean="0">
                <a:latin typeface="PF Isotext Pro" pitchFamily="2" charset="0"/>
              </a:rPr>
              <a:t>Имена пакетов и директорий принято начинать с маленькой буквы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8275" y="4162561"/>
            <a:ext cx="432362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600"/>
              </a:spcAft>
            </a:pPr>
            <a:r>
              <a:rPr lang="ru-RU" sz="2200" dirty="0" smtClean="0">
                <a:latin typeface="PF Isotext Pro" pitchFamily="2" charset="0"/>
              </a:rPr>
              <a:t>Имена классов: </a:t>
            </a:r>
            <a:r>
              <a:rPr lang="en-US" sz="2200" dirty="0" err="1" smtClean="0">
                <a:solidFill>
                  <a:schemeClr val="accent6"/>
                </a:solidFill>
                <a:latin typeface="PF Isotext Pro" pitchFamily="2" charset="0"/>
              </a:rPr>
              <a:t>MySuperClassName</a:t>
            </a:r>
            <a:endParaRPr lang="ru-RU" sz="2200" dirty="0">
              <a:solidFill>
                <a:schemeClr val="accent6"/>
              </a:solidFill>
              <a:latin typeface="PF Isotext Pro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8275" y="4764482"/>
            <a:ext cx="3962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600"/>
              </a:spcAft>
            </a:pPr>
            <a:r>
              <a:rPr lang="ru-RU" sz="2200" dirty="0" smtClean="0">
                <a:latin typeface="PF Isotext Pro" pitchFamily="2" charset="0"/>
              </a:rPr>
              <a:t>Имена функций: </a:t>
            </a:r>
            <a:r>
              <a:rPr lang="en-US" sz="2200" dirty="0" err="1" smtClean="0">
                <a:solidFill>
                  <a:schemeClr val="accent6"/>
                </a:solidFill>
                <a:latin typeface="PF Isotext Pro" pitchFamily="2" charset="0"/>
              </a:rPr>
              <a:t>getMyVariable</a:t>
            </a:r>
            <a:r>
              <a:rPr lang="en-US" sz="2200" dirty="0" smtClean="0">
                <a:solidFill>
                  <a:schemeClr val="accent6"/>
                </a:solidFill>
                <a:latin typeface="PF Isotext Pro" pitchFamily="2" charset="0"/>
              </a:rPr>
              <a:t>()</a:t>
            </a:r>
            <a:endParaRPr lang="ru-RU" sz="2200" dirty="0">
              <a:solidFill>
                <a:schemeClr val="accent6"/>
              </a:solidFill>
              <a:latin typeface="PF Isotext Pro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8275" y="5366403"/>
            <a:ext cx="3862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600"/>
              </a:spcAft>
            </a:pPr>
            <a:r>
              <a:rPr lang="ru-RU" sz="2200" dirty="0" smtClean="0">
                <a:latin typeface="PF Isotext Pro" pitchFamily="2" charset="0"/>
              </a:rPr>
              <a:t>Имена переменных: </a:t>
            </a:r>
            <a:r>
              <a:rPr lang="en-US" sz="2200" dirty="0" err="1" smtClean="0">
                <a:solidFill>
                  <a:schemeClr val="accent6"/>
                </a:solidFill>
                <a:latin typeface="PF Isotext Pro" pitchFamily="2" charset="0"/>
              </a:rPr>
              <a:t>myVariable</a:t>
            </a:r>
            <a:endParaRPr lang="ru-RU" sz="2200" dirty="0">
              <a:solidFill>
                <a:schemeClr val="accent6"/>
              </a:solidFill>
              <a:latin typeface="PF Isotext Pro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8275" y="5968326"/>
            <a:ext cx="61606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Aft>
                <a:spcPts val="600"/>
              </a:spcAft>
            </a:pPr>
            <a:r>
              <a:rPr lang="ru-RU" sz="2200" dirty="0" smtClean="0">
                <a:latin typeface="PF Isotext Pro" pitchFamily="2" charset="0"/>
              </a:rPr>
              <a:t>Пакеты не могут иметь циклических зависимостей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Наименования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6429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Анонимный </a:t>
            </a:r>
            <a:r>
              <a:rPr lang="ru-RU" dirty="0" smtClean="0"/>
              <a:t>тест</a:t>
            </a:r>
            <a:endParaRPr lang="ru-RU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56927" y="1661688"/>
            <a:ext cx="6242845" cy="4676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62026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Abstract-Art-Rod-Seeley.jpg (1024×819)"/>
          <p:cNvPicPr>
            <a:picLocks noChangeAspect="1" noChangeArrowheads="1"/>
          </p:cNvPicPr>
          <p:nvPr/>
        </p:nvPicPr>
        <p:blipFill rotWithShape="1">
          <a:blip r:embed="rId2" cstate="print"/>
          <a:srcRect l="27586"/>
          <a:stretch/>
        </p:blipFill>
        <p:spPr bwMode="auto">
          <a:xfrm>
            <a:off x="4355976" y="1484784"/>
            <a:ext cx="4286983" cy="4734939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b="1" dirty="0" smtClean="0">
                <a:solidFill>
                  <a:schemeClr val="bg1"/>
                </a:solidFill>
              </a:rPr>
              <a:t>План лекции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468383"/>
            <a:ext cx="1983288" cy="365125"/>
          </a:xfrm>
          <a:prstGeom prst="rect">
            <a:avLst/>
          </a:prstGeom>
        </p:spPr>
        <p:txBody>
          <a:bodyPr/>
          <a:lstStyle/>
          <a:p>
            <a:pPr algn="r"/>
            <a:fld id="{339DFA6D-C532-469F-849C-776AA2547B17}" type="slidenum">
              <a:rPr lang="ru-RU" sz="1200" smtClean="0"/>
              <a:pPr algn="r"/>
              <a:t>23</a:t>
            </a:fld>
            <a:endParaRPr lang="ru-RU" sz="1200" dirty="0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342528" y="1272748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400">
                <a:solidFill>
                  <a:srgbClr val="FF0000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2"/>
                </a:solidFill>
                <a:latin typeface="+mj-lt"/>
              </a:rPr>
              <a:t>1. </a:t>
            </a:r>
            <a:r>
              <a:rPr lang="en-US" sz="2800" dirty="0">
                <a:solidFill>
                  <a:schemeClr val="tx2"/>
                </a:solidFill>
                <a:latin typeface="+mj-lt"/>
              </a:rPr>
              <a:t>Java</a:t>
            </a: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342528" y="1977993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6700" indent="-266700" algn="l"/>
            <a:r>
              <a:rPr lang="en-US" sz="2800" dirty="0" smtClean="0">
                <a:solidFill>
                  <a:schemeClr val="tx2"/>
                </a:solidFill>
              </a:rPr>
              <a:t>2</a:t>
            </a:r>
            <a:r>
              <a:rPr lang="ru-RU" sz="2800" dirty="0" smtClean="0">
                <a:solidFill>
                  <a:schemeClr val="tx2"/>
                </a:solidFill>
              </a:rPr>
              <a:t>. Углубленное</a:t>
            </a:r>
            <a:endParaRPr lang="ru-RU" sz="2800" dirty="0">
              <a:solidFill>
                <a:schemeClr val="tx2"/>
              </a:solidFill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42528" y="3441491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</a:rPr>
              <a:t>4</a:t>
            </a:r>
            <a:r>
              <a:rPr lang="ru-RU" sz="2800" dirty="0" smtClean="0">
                <a:solidFill>
                  <a:schemeClr val="tx2"/>
                </a:solidFill>
              </a:rPr>
              <a:t>. </a:t>
            </a:r>
            <a:r>
              <a:rPr lang="ru-RU" sz="2800" dirty="0">
                <a:solidFill>
                  <a:schemeClr val="tx2"/>
                </a:solidFill>
              </a:rPr>
              <a:t>Платформа </a:t>
            </a:r>
            <a:r>
              <a:rPr lang="en-US" sz="2800" dirty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342528" y="2709742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6700" indent="-266700" algn="l"/>
            <a:r>
              <a:rPr lang="en-US" sz="2800" dirty="0" smtClean="0">
                <a:solidFill>
                  <a:schemeClr val="tx2"/>
                </a:solidFill>
              </a:rPr>
              <a:t>3</a:t>
            </a:r>
            <a:r>
              <a:rPr lang="ru-RU" sz="2800" dirty="0" smtClean="0">
                <a:solidFill>
                  <a:schemeClr val="tx2"/>
                </a:solidFill>
              </a:rPr>
              <a:t>. Программирование</a:t>
            </a:r>
            <a:endParaRPr lang="ru-RU" sz="2800" dirty="0">
              <a:solidFill>
                <a:schemeClr val="tx2"/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355780" y="4174975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400">
                <a:solidFill>
                  <a:srgbClr val="FF0000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+mj-lt"/>
              </a:rPr>
              <a:t>5</a:t>
            </a:r>
            <a:r>
              <a:rPr lang="ru-RU" sz="2800" dirty="0" smtClean="0">
                <a:latin typeface="+mj-lt"/>
              </a:rPr>
              <a:t>. </a:t>
            </a:r>
            <a:r>
              <a:rPr lang="en-US" sz="2800" dirty="0">
                <a:latin typeface="+mj-lt"/>
              </a:rPr>
              <a:t>abstract, interface</a:t>
            </a: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355780" y="4907446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6700" indent="-266700" algn="l"/>
            <a:r>
              <a:rPr lang="ru-RU" sz="2800" dirty="0" smtClean="0">
                <a:solidFill>
                  <a:schemeClr val="tx2"/>
                </a:solidFill>
              </a:rPr>
              <a:t>6. </a:t>
            </a:r>
            <a:r>
              <a:rPr lang="en-US" sz="2800" dirty="0">
                <a:solidFill>
                  <a:schemeClr val="tx2"/>
                </a:solidFill>
              </a:rPr>
              <a:t>Object</a:t>
            </a: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382285" y="5613409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solidFill>
                  <a:schemeClr val="tx2"/>
                </a:solidFill>
              </a:rPr>
              <a:t>7. </a:t>
            </a:r>
            <a:r>
              <a:rPr lang="en-US" sz="2800" dirty="0">
                <a:solidFill>
                  <a:schemeClr val="tx2"/>
                </a:solidFill>
              </a:rPr>
              <a:t>Generics</a:t>
            </a:r>
          </a:p>
        </p:txBody>
      </p:sp>
    </p:spTree>
    <p:extLst>
      <p:ext uri="{BB962C8B-B14F-4D97-AF65-F5344CB8AC3E}">
        <p14:creationId xmlns:p14="http://schemas.microsoft.com/office/powerpoint/2010/main" xmlns="" val="22681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b="1" dirty="0" smtClean="0">
                <a:solidFill>
                  <a:schemeClr val="bg1"/>
                </a:solidFill>
              </a:rPr>
              <a:t>Наследование в </a:t>
            </a:r>
            <a:r>
              <a:rPr lang="en-US" b="1" dirty="0" smtClean="0">
                <a:solidFill>
                  <a:schemeClr val="bg1"/>
                </a:solidFill>
              </a:rPr>
              <a:t>Java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1230" y="1334178"/>
            <a:ext cx="501727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  <a:latin typeface="Myriad Pro"/>
              </a:rPr>
              <a:t>public abstract class </a:t>
            </a:r>
            <a:r>
              <a:rPr lang="en-US" dirty="0" smtClean="0">
                <a:latin typeface="Myriad Pro"/>
              </a:rPr>
              <a:t>Animal {</a:t>
            </a:r>
            <a:endParaRPr lang="ru-RU" dirty="0" smtClean="0"/>
          </a:p>
          <a:p>
            <a:r>
              <a:rPr lang="ru-RU" dirty="0" smtClean="0">
                <a:solidFill>
                  <a:schemeClr val="accent2">
                    <a:lumMod val="75000"/>
                  </a:schemeClr>
                </a:solidFill>
              </a:rPr>
              <a:t>    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private </a:t>
            </a:r>
            <a:r>
              <a:rPr lang="en-US" dirty="0" err="1" smtClean="0">
                <a:solidFill>
                  <a:srgbClr val="953735"/>
                </a:solidFill>
                <a:latin typeface="Myriad Pro"/>
              </a:rPr>
              <a:t>int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 </a:t>
            </a:r>
            <a:r>
              <a:rPr lang="en-US" dirty="0" smtClean="0">
                <a:latin typeface="Myriad Pro"/>
              </a:rPr>
              <a:t>weight;</a:t>
            </a:r>
          </a:p>
          <a:p>
            <a:endParaRPr lang="en-US" dirty="0" smtClean="0">
              <a:latin typeface="Myriad Pro"/>
            </a:endParaRPr>
          </a:p>
          <a:p>
            <a:r>
              <a:rPr lang="en-US" dirty="0" smtClean="0">
                <a:latin typeface="Myriad Pro"/>
              </a:rPr>
              <a:t>    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 public </a:t>
            </a:r>
            <a:r>
              <a:rPr lang="en-US" dirty="0" smtClean="0">
                <a:latin typeface="Myriad Pro"/>
              </a:rPr>
              <a:t>Animal(</a:t>
            </a:r>
            <a:r>
              <a:rPr lang="en-US" dirty="0" err="1" smtClean="0">
                <a:latin typeface="Myriad Pro"/>
              </a:rPr>
              <a:t>int</a:t>
            </a:r>
            <a:r>
              <a:rPr lang="en-US" dirty="0" smtClean="0">
                <a:latin typeface="Myriad Pro"/>
              </a:rPr>
              <a:t> weight){</a:t>
            </a:r>
          </a:p>
          <a:p>
            <a:r>
              <a:rPr lang="en-US" dirty="0" smtClean="0">
                <a:latin typeface="Myriad Pro"/>
              </a:rPr>
              <a:t>            </a:t>
            </a:r>
            <a:r>
              <a:rPr lang="en-US" dirty="0" err="1" smtClean="0">
                <a:solidFill>
                  <a:srgbClr val="953735"/>
                </a:solidFill>
                <a:latin typeface="Myriad Pro"/>
              </a:rPr>
              <a:t>this.</a:t>
            </a:r>
            <a:r>
              <a:rPr lang="en-US" dirty="0" err="1" smtClean="0">
                <a:latin typeface="Myriad Pro"/>
              </a:rPr>
              <a:t>weight</a:t>
            </a:r>
            <a:r>
              <a:rPr lang="en-US" dirty="0" smtClean="0">
                <a:latin typeface="Myriad Pro"/>
              </a:rPr>
              <a:t> = weight;</a:t>
            </a:r>
          </a:p>
          <a:p>
            <a:r>
              <a:rPr lang="en-US" dirty="0" smtClean="0">
                <a:latin typeface="Myriad Pro"/>
              </a:rPr>
              <a:t>      }</a:t>
            </a:r>
          </a:p>
          <a:p>
            <a:r>
              <a:rPr lang="ru-RU" dirty="0" smtClean="0"/>
              <a:t>     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public boolean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isDangerous</a:t>
            </a:r>
            <a:r>
              <a:rPr lang="en-US" dirty="0" smtClean="0">
                <a:latin typeface="Myriad Pro"/>
              </a:rPr>
              <a:t>(){</a:t>
            </a:r>
          </a:p>
          <a:p>
            <a:r>
              <a:rPr lang="ru-RU" dirty="0" smtClean="0"/>
              <a:t>           </a:t>
            </a:r>
            <a:r>
              <a:rPr lang="ru-RU" dirty="0" smtClean="0">
                <a:solidFill>
                  <a:srgbClr val="953735"/>
                </a:solidFill>
              </a:rPr>
              <a:t>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return </a:t>
            </a:r>
            <a:r>
              <a:rPr lang="en-US" dirty="0" err="1" smtClean="0">
                <a:latin typeface="Myriad Pro"/>
              </a:rPr>
              <a:t>isPredator</a:t>
            </a:r>
            <a:r>
              <a:rPr lang="en-US" dirty="0" smtClean="0">
                <a:latin typeface="Myriad Pro"/>
              </a:rPr>
              <a:t>() || </a:t>
            </a:r>
            <a:r>
              <a:rPr lang="en-US" dirty="0" err="1" smtClean="0">
                <a:latin typeface="Myriad Pro"/>
              </a:rPr>
              <a:t>getWeight</a:t>
            </a:r>
            <a:r>
              <a:rPr lang="en-US" dirty="0" smtClean="0">
                <a:latin typeface="Myriad Pro"/>
              </a:rPr>
              <a:t>() &gt;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Myriad Pro"/>
              </a:rPr>
              <a:t>15</a:t>
            </a:r>
            <a:r>
              <a:rPr lang="en-US" dirty="0" smtClean="0">
                <a:latin typeface="Myriad Pro"/>
              </a:rPr>
              <a:t>;</a:t>
            </a:r>
          </a:p>
          <a:p>
            <a:r>
              <a:rPr lang="ru-RU" dirty="0" smtClean="0"/>
              <a:t>      </a:t>
            </a:r>
            <a:r>
              <a:rPr lang="en-US" dirty="0" smtClean="0">
                <a:latin typeface="Myriad Pro"/>
              </a:rPr>
              <a:t>}</a:t>
            </a:r>
          </a:p>
          <a:p>
            <a:r>
              <a:rPr lang="ru-RU" dirty="0" smtClean="0"/>
              <a:t>     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protected </a:t>
            </a:r>
            <a:r>
              <a:rPr lang="en-US" dirty="0" err="1" smtClean="0">
                <a:solidFill>
                  <a:srgbClr val="953735"/>
                </a:solidFill>
                <a:latin typeface="Myriad Pro"/>
              </a:rPr>
              <a:t>int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getWeight</a:t>
            </a:r>
            <a:r>
              <a:rPr lang="en-US" dirty="0" smtClean="0">
                <a:latin typeface="Myriad Pro"/>
              </a:rPr>
              <a:t>(){</a:t>
            </a:r>
          </a:p>
          <a:p>
            <a:r>
              <a:rPr lang="ru-RU" dirty="0" smtClean="0"/>
              <a:t>           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return </a:t>
            </a:r>
            <a:r>
              <a:rPr lang="en-US" dirty="0" smtClean="0">
                <a:latin typeface="Myriad Pro"/>
              </a:rPr>
              <a:t>weight;</a:t>
            </a:r>
          </a:p>
          <a:p>
            <a:r>
              <a:rPr lang="ru-RU" dirty="0" smtClean="0"/>
              <a:t>      </a:t>
            </a:r>
            <a:r>
              <a:rPr lang="en-US" dirty="0" smtClean="0">
                <a:latin typeface="Myriad Pro"/>
              </a:rPr>
              <a:t>}</a:t>
            </a:r>
          </a:p>
          <a:p>
            <a:endParaRPr lang="ru-RU" dirty="0" smtClean="0"/>
          </a:p>
          <a:p>
            <a:r>
              <a:rPr lang="ru-RU" dirty="0" smtClean="0">
                <a:solidFill>
                  <a:srgbClr val="953735"/>
                </a:solidFill>
              </a:rPr>
              <a:t>     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abstract boolean </a:t>
            </a:r>
            <a:r>
              <a:rPr lang="en-US" dirty="0" err="1" smtClean="0">
                <a:latin typeface="Myriad Pro"/>
              </a:rPr>
              <a:t>isPredator</a:t>
            </a:r>
            <a:r>
              <a:rPr lang="en-US" dirty="0" smtClean="0">
                <a:latin typeface="Myriad Pro"/>
              </a:rPr>
              <a:t>();</a:t>
            </a:r>
          </a:p>
          <a:p>
            <a:r>
              <a:rPr lang="en-US" dirty="0" smtClean="0">
                <a:latin typeface="Myriad Pro"/>
              </a:rPr>
              <a:t>}</a:t>
            </a:r>
            <a:endParaRPr lang="en-US" dirty="0">
              <a:latin typeface="Myriad Pr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9336" y="569858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  <a:latin typeface="Myriad Pro"/>
              </a:rPr>
              <a:t>public interface </a:t>
            </a:r>
            <a:r>
              <a:rPr lang="en-US" dirty="0" smtClean="0">
                <a:latin typeface="Myriad Pro"/>
              </a:rPr>
              <a:t>Jumpable {</a:t>
            </a:r>
            <a:endParaRPr lang="ru-RU" dirty="0" smtClean="0"/>
          </a:p>
          <a:p>
            <a:r>
              <a:rPr lang="ru-RU" dirty="0" smtClean="0">
                <a:solidFill>
                  <a:schemeClr val="accent2">
                    <a:lumMod val="75000"/>
                  </a:schemeClr>
                </a:solidFill>
              </a:rPr>
              <a:t>      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boolean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canJump</a:t>
            </a:r>
            <a:r>
              <a:rPr lang="en-US" dirty="0" smtClean="0">
                <a:latin typeface="Myriad Pro"/>
              </a:rPr>
              <a:t>();</a:t>
            </a:r>
          </a:p>
          <a:p>
            <a:r>
              <a:rPr lang="en-US" dirty="0" smtClean="0">
                <a:latin typeface="Myriad Pro"/>
              </a:rPr>
              <a:t>}</a:t>
            </a:r>
            <a:endParaRPr lang="en-US" dirty="0">
              <a:latin typeface="Myriad Pr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98868" y="1440910"/>
            <a:ext cx="2736304" cy="25922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37935" y="1872958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Animal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46940" y="1512918"/>
            <a:ext cx="1418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&lt;&lt;abstract&gt;&gt;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670876" y="2305006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637991" y="2377014"/>
            <a:ext cx="1270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- </a:t>
            </a:r>
            <a:r>
              <a:rPr lang="en-US" b="1" dirty="0" err="1" smtClean="0"/>
              <a:t>int</a:t>
            </a:r>
            <a:r>
              <a:rPr lang="en-US" b="1" dirty="0" smtClean="0"/>
              <a:t> weight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670876" y="2809062"/>
            <a:ext cx="2592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637991" y="2871778"/>
            <a:ext cx="2498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+ boolean </a:t>
            </a:r>
            <a:r>
              <a:rPr lang="en-US" b="1" dirty="0" err="1" smtClean="0"/>
              <a:t>isDangerous</a:t>
            </a:r>
            <a:r>
              <a:rPr lang="en-US" b="1" dirty="0" smtClean="0"/>
              <a:t>()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647363" y="3231818"/>
            <a:ext cx="1791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# </a:t>
            </a:r>
            <a:r>
              <a:rPr lang="en-US" b="1" dirty="0" err="1" smtClean="0"/>
              <a:t>int</a:t>
            </a:r>
            <a:r>
              <a:rPr lang="en-US" b="1" dirty="0" smtClean="0"/>
              <a:t> </a:t>
            </a:r>
            <a:r>
              <a:rPr lang="en-US" b="1" dirty="0" err="1" smtClean="0"/>
              <a:t>getWeight</a:t>
            </a:r>
            <a:r>
              <a:rPr lang="en-US" b="1" dirty="0" smtClean="0"/>
              <a:t>()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13177" y="3591858"/>
            <a:ext cx="2152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boolean </a:t>
            </a:r>
            <a:r>
              <a:rPr lang="en-US" b="1" i="1" dirty="0" err="1" smtClean="0"/>
              <a:t>isPredator</a:t>
            </a:r>
            <a:r>
              <a:rPr lang="en-US" b="1" i="1" dirty="0" smtClean="0"/>
              <a:t>()</a:t>
            </a:r>
            <a:endParaRPr lang="en-US" i="1" dirty="0"/>
          </a:p>
        </p:txBody>
      </p:sp>
      <p:sp>
        <p:nvSpPr>
          <p:cNvPr id="19" name="Rectangle 18"/>
          <p:cNvSpPr/>
          <p:nvPr/>
        </p:nvSpPr>
        <p:spPr>
          <a:xfrm>
            <a:off x="5598868" y="4393238"/>
            <a:ext cx="2736304" cy="180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462964" y="4825286"/>
            <a:ext cx="110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Jumpable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265429" y="4465246"/>
            <a:ext cx="1493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&lt;&lt;interface&gt;&gt;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5670876" y="5257334"/>
            <a:ext cx="25652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670876" y="5401350"/>
            <a:ext cx="25652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742884" y="5464066"/>
            <a:ext cx="2003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boolean </a:t>
            </a:r>
            <a:r>
              <a:rPr lang="en-US" b="1" i="1" dirty="0" err="1" smtClean="0"/>
              <a:t>canJump</a:t>
            </a:r>
            <a:r>
              <a:rPr lang="en-US" b="1" i="1" dirty="0" smtClean="0"/>
              <a:t>()</a:t>
            </a:r>
            <a:endParaRPr lang="en-US" i="1" dirty="0"/>
          </a:p>
        </p:txBody>
      </p:sp>
      <p:sp>
        <p:nvSpPr>
          <p:cNvPr id="25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468383"/>
            <a:ext cx="1983288" cy="365125"/>
          </a:xfrm>
          <a:prstGeom prst="rect">
            <a:avLst/>
          </a:prstGeom>
        </p:spPr>
        <p:txBody>
          <a:bodyPr/>
          <a:lstStyle/>
          <a:p>
            <a:pPr algn="r"/>
            <a:fld id="{339DFA6D-C532-469F-849C-776AA2547B17}" type="slidenum">
              <a:rPr lang="ru-RU" sz="1200" smtClean="0"/>
              <a:pPr algn="r"/>
              <a:t>24</a:t>
            </a:fld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22681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b="1" dirty="0" smtClean="0">
                <a:solidFill>
                  <a:schemeClr val="bg1"/>
                </a:solidFill>
              </a:rPr>
              <a:t>Наследование в </a:t>
            </a:r>
            <a:r>
              <a:rPr lang="en-US" b="1" dirty="0" smtClean="0">
                <a:solidFill>
                  <a:schemeClr val="bg1"/>
                </a:solidFill>
              </a:rPr>
              <a:t>Java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0327" y="1337154"/>
            <a:ext cx="712879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  <a:latin typeface="Myriad Pro"/>
              </a:rPr>
              <a:t>public class </a:t>
            </a:r>
            <a:r>
              <a:rPr lang="en-US" dirty="0" err="1" smtClean="0">
                <a:latin typeface="Myriad Pro"/>
              </a:rPr>
              <a:t>Elefant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extends</a:t>
            </a:r>
            <a:r>
              <a:rPr lang="en-US" dirty="0" smtClean="0">
                <a:latin typeface="Myriad Pro"/>
              </a:rPr>
              <a:t> Animal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implements </a:t>
            </a:r>
            <a:r>
              <a:rPr lang="en-US" dirty="0" smtClean="0">
                <a:latin typeface="Myriad Pro"/>
              </a:rPr>
              <a:t>Jumpable {</a:t>
            </a:r>
            <a:endParaRPr lang="ru-RU" dirty="0" smtClean="0"/>
          </a:p>
          <a:p>
            <a:r>
              <a:rPr lang="ru-RU" dirty="0" smtClean="0">
                <a:solidFill>
                  <a:schemeClr val="accent2">
                    <a:lumMod val="75000"/>
                  </a:schemeClr>
                </a:solidFill>
              </a:rPr>
              <a:t>     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private boolean </a:t>
            </a:r>
            <a:r>
              <a:rPr lang="en-US" dirty="0" err="1" smtClean="0">
                <a:latin typeface="Myriad Pro"/>
              </a:rPr>
              <a:t>canJump</a:t>
            </a:r>
            <a:r>
              <a:rPr lang="en-US" dirty="0" smtClean="0">
                <a:latin typeface="Myriad Pro"/>
              </a:rPr>
              <a:t> = false;</a:t>
            </a:r>
          </a:p>
          <a:p>
            <a:endParaRPr lang="en-US" dirty="0" smtClean="0">
              <a:latin typeface="Myriad Pro"/>
            </a:endParaRPr>
          </a:p>
          <a:p>
            <a:r>
              <a:rPr lang="en-US" dirty="0" smtClean="0">
                <a:latin typeface="Myriad Pro"/>
              </a:rPr>
              <a:t>     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public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Elefant</a:t>
            </a:r>
            <a:r>
              <a:rPr lang="en-US" dirty="0" smtClean="0">
                <a:latin typeface="Myriad Pro"/>
              </a:rPr>
              <a:t>(){</a:t>
            </a:r>
          </a:p>
          <a:p>
            <a:r>
              <a:rPr lang="en-US" dirty="0" smtClean="0">
                <a:latin typeface="Myriad Pro"/>
              </a:rPr>
              <a:t>           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super</a:t>
            </a:r>
            <a:r>
              <a:rPr lang="en-US" dirty="0" smtClean="0">
                <a:latin typeface="Myriad Pro"/>
              </a:rPr>
              <a:t>(200);</a:t>
            </a:r>
          </a:p>
          <a:p>
            <a:r>
              <a:rPr lang="en-US" dirty="0" smtClean="0">
                <a:latin typeface="Myriad Pro"/>
              </a:rPr>
              <a:t>      }</a:t>
            </a:r>
          </a:p>
          <a:p>
            <a:endParaRPr lang="en-US" dirty="0" smtClean="0">
              <a:latin typeface="Myriad Pro"/>
            </a:endParaRPr>
          </a:p>
          <a:p>
            <a:r>
              <a:rPr lang="ru-RU" dirty="0" smtClean="0"/>
              <a:t>     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public boolean </a:t>
            </a:r>
            <a:r>
              <a:rPr lang="en-US" dirty="0" err="1" smtClean="0">
                <a:latin typeface="Myriad Pro"/>
              </a:rPr>
              <a:t>isPerdator</a:t>
            </a:r>
            <a:r>
              <a:rPr lang="en-US" dirty="0" smtClean="0">
                <a:latin typeface="Myriad Pro"/>
              </a:rPr>
              <a:t>(){</a:t>
            </a:r>
          </a:p>
          <a:p>
            <a:r>
              <a:rPr lang="ru-RU" dirty="0" smtClean="0"/>
              <a:t>           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return</a:t>
            </a:r>
            <a:r>
              <a:rPr lang="en-US" dirty="0" smtClean="0">
                <a:latin typeface="Myriad Pro"/>
              </a:rPr>
              <a:t> false;</a:t>
            </a:r>
          </a:p>
          <a:p>
            <a:r>
              <a:rPr lang="ru-RU" dirty="0" smtClean="0"/>
              <a:t>      </a:t>
            </a:r>
            <a:r>
              <a:rPr lang="en-US" dirty="0" smtClean="0">
                <a:latin typeface="Myriad Pro"/>
              </a:rPr>
              <a:t>}</a:t>
            </a:r>
          </a:p>
          <a:p>
            <a:endParaRPr lang="en-US" dirty="0" smtClean="0">
              <a:latin typeface="Myriad Pro"/>
            </a:endParaRPr>
          </a:p>
          <a:p>
            <a:r>
              <a:rPr lang="ru-RU" dirty="0" smtClean="0"/>
              <a:t>     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public </a:t>
            </a:r>
            <a:r>
              <a:rPr lang="en-US" dirty="0" err="1" smtClean="0">
                <a:solidFill>
                  <a:srgbClr val="953735"/>
                </a:solidFill>
                <a:latin typeface="Myriad Pro"/>
              </a:rPr>
              <a:t>bolean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canJump</a:t>
            </a:r>
            <a:r>
              <a:rPr lang="en-US" dirty="0" smtClean="0">
                <a:latin typeface="Myriad Pro"/>
              </a:rPr>
              <a:t>(){</a:t>
            </a:r>
            <a:endParaRPr lang="ru-RU" dirty="0" smtClean="0"/>
          </a:p>
          <a:p>
            <a:r>
              <a:rPr lang="ru-RU" dirty="0" smtClean="0">
                <a:solidFill>
                  <a:schemeClr val="accent2">
                    <a:lumMod val="75000"/>
                  </a:schemeClr>
                </a:solidFill>
              </a:rPr>
              <a:t>          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return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canJump</a:t>
            </a:r>
            <a:r>
              <a:rPr lang="en-US" dirty="0" smtClean="0">
                <a:latin typeface="Myriad Pro"/>
              </a:rPr>
              <a:t>;</a:t>
            </a:r>
          </a:p>
          <a:p>
            <a:r>
              <a:rPr lang="ru-RU" dirty="0" smtClean="0"/>
              <a:t>      </a:t>
            </a:r>
            <a:r>
              <a:rPr lang="en-US" dirty="0" smtClean="0">
                <a:latin typeface="Myriad Pro"/>
              </a:rPr>
              <a:t>}</a:t>
            </a:r>
          </a:p>
          <a:p>
            <a:r>
              <a:rPr lang="en-US" dirty="0" smtClean="0">
                <a:latin typeface="Myriad Pro"/>
              </a:rPr>
              <a:t>}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752062" y="2800450"/>
            <a:ext cx="2091312" cy="12830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362556" y="3232498"/>
            <a:ext cx="9296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 smtClean="0"/>
              <a:t>Aminal</a:t>
            </a:r>
            <a:endParaRPr lang="en-US" sz="1600" dirty="0"/>
          </a:p>
        </p:txBody>
      </p:sp>
      <p:sp>
        <p:nvSpPr>
          <p:cNvPr id="25" name="Rectangle 24"/>
          <p:cNvSpPr/>
          <p:nvPr/>
        </p:nvSpPr>
        <p:spPr>
          <a:xfrm>
            <a:off x="7146533" y="2872458"/>
            <a:ext cx="15310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&lt;&lt;abstract&gt;&gt;</a:t>
            </a:r>
            <a:endParaRPr lang="en-US" sz="16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6799018" y="3664546"/>
            <a:ext cx="1960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799018" y="3952578"/>
            <a:ext cx="1960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222470" y="2800450"/>
            <a:ext cx="2053068" cy="1295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754703" y="3232498"/>
            <a:ext cx="10949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Jumpable</a:t>
            </a:r>
            <a:endParaRPr lang="en-US" sz="1600" dirty="0"/>
          </a:p>
        </p:txBody>
      </p:sp>
      <p:sp>
        <p:nvSpPr>
          <p:cNvPr id="34" name="Rectangle 33"/>
          <p:cNvSpPr/>
          <p:nvPr/>
        </p:nvSpPr>
        <p:spPr>
          <a:xfrm>
            <a:off x="4529258" y="2872458"/>
            <a:ext cx="14581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&lt;&lt;interface&gt;&gt;</a:t>
            </a:r>
            <a:endParaRPr lang="en-US" sz="1600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269426" y="3664546"/>
            <a:ext cx="1924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269426" y="3952578"/>
            <a:ext cx="1924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496644" y="4750896"/>
            <a:ext cx="2056549" cy="12490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095009" y="4941954"/>
            <a:ext cx="9571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 smtClean="0"/>
              <a:t>Elefant</a:t>
            </a:r>
            <a:endParaRPr lang="en-US" sz="16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5543600" y="5614992"/>
            <a:ext cx="19280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543600" y="5903024"/>
            <a:ext cx="19280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5400000" flipH="1" flipV="1">
            <a:off x="7240048" y="4133594"/>
            <a:ext cx="613767" cy="588723"/>
          </a:xfrm>
          <a:prstGeom prst="bent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endCxn id="32" idx="2"/>
          </p:cNvCxnSpPr>
          <p:nvPr/>
        </p:nvCxnSpPr>
        <p:spPr>
          <a:xfrm rot="16200000" flipV="1">
            <a:off x="5236180" y="4108836"/>
            <a:ext cx="638827" cy="613177"/>
          </a:xfrm>
          <a:prstGeom prst="bentConnector3">
            <a:avLst>
              <a:gd name="adj1" fmla="val 50000"/>
            </a:avLst>
          </a:prstGeom>
          <a:ln w="254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468383"/>
            <a:ext cx="1983288" cy="365125"/>
          </a:xfrm>
          <a:prstGeom prst="rect">
            <a:avLst/>
          </a:prstGeom>
        </p:spPr>
        <p:txBody>
          <a:bodyPr/>
          <a:lstStyle/>
          <a:p>
            <a:pPr algn="r"/>
            <a:fld id="{339DFA6D-C532-469F-849C-776AA2547B17}" type="slidenum">
              <a:rPr lang="ru-RU" sz="1200" smtClean="0"/>
              <a:pPr algn="r"/>
              <a:t>25</a:t>
            </a:fld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22681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b="1" dirty="0" smtClean="0">
                <a:solidFill>
                  <a:schemeClr val="bg1"/>
                </a:solidFill>
                <a:latin typeface="+mn-lt"/>
              </a:rPr>
              <a:t>Наследование в 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Java</a:t>
            </a:r>
            <a:endParaRPr lang="ru-RU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8492" y="1362206"/>
            <a:ext cx="8136904" cy="4829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953735"/>
                </a:solidFill>
                <a:latin typeface="Myriad Pro"/>
              </a:rPr>
              <a:t>public static void </a:t>
            </a:r>
            <a:r>
              <a:rPr lang="en-US" dirty="0" smtClean="0">
                <a:latin typeface="Myriad Pro"/>
              </a:rPr>
              <a:t>main(String[] </a:t>
            </a:r>
            <a:r>
              <a:rPr lang="en-US" dirty="0" err="1" smtClean="0">
                <a:latin typeface="Myriad Pro"/>
              </a:rPr>
              <a:t>args</a:t>
            </a:r>
            <a:r>
              <a:rPr lang="en-US" dirty="0" smtClean="0">
                <a:latin typeface="Myriad Pro"/>
              </a:rPr>
              <a:t>) 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Myriad Pro"/>
              </a:rPr>
              <a:t>	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//Animal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animal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 = new Animal(); </a:t>
            </a:r>
            <a:endParaRPr lang="ru-RU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Myriad Pro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	</a:t>
            </a:r>
            <a:r>
              <a:rPr lang="en-US" dirty="0" err="1" smtClean="0">
                <a:latin typeface="Myriad Pro"/>
              </a:rPr>
              <a:t>Elefant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elefant</a:t>
            </a:r>
            <a:r>
              <a:rPr lang="en-US" dirty="0" smtClean="0">
                <a:latin typeface="Myriad Pro"/>
              </a:rPr>
              <a:t> =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new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Elefant</a:t>
            </a:r>
            <a:r>
              <a:rPr lang="en-US" dirty="0" smtClean="0">
                <a:latin typeface="Myriad Pro"/>
              </a:rPr>
              <a:t>();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	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boolean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isDangerous</a:t>
            </a:r>
            <a:r>
              <a:rPr lang="en-US" dirty="0" smtClean="0">
                <a:latin typeface="Myriad Pro"/>
              </a:rPr>
              <a:t> = </a:t>
            </a:r>
            <a:r>
              <a:rPr lang="en-US" dirty="0" err="1" smtClean="0">
                <a:latin typeface="Myriad Pro"/>
              </a:rPr>
              <a:t>elefant.isDangerous</a:t>
            </a:r>
            <a:r>
              <a:rPr lang="en-US" dirty="0" smtClean="0">
                <a:latin typeface="Myriad Pro"/>
              </a:rPr>
              <a:t>(); 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Myriad Pro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	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if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Myriad Pro"/>
              </a:rPr>
              <a:t>(</a:t>
            </a:r>
            <a:r>
              <a:rPr lang="en-US" dirty="0" err="1" smtClean="0">
                <a:latin typeface="Myriad Pro"/>
              </a:rPr>
              <a:t>elefant.canJump</a:t>
            </a:r>
            <a:r>
              <a:rPr lang="en-US" dirty="0" smtClean="0">
                <a:latin typeface="Myriad Pro"/>
              </a:rPr>
              <a:t>()) 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	</a:t>
            </a:r>
            <a:r>
              <a:rPr lang="en-US" dirty="0" smtClean="0">
                <a:latin typeface="Myriad Pro"/>
              </a:rPr>
              <a:t>       jump(</a:t>
            </a:r>
            <a:r>
              <a:rPr lang="en-US" dirty="0" err="1" smtClean="0">
                <a:latin typeface="Myriad Pro"/>
              </a:rPr>
              <a:t>elefant</a:t>
            </a:r>
            <a:r>
              <a:rPr lang="en-US" dirty="0" smtClean="0">
                <a:latin typeface="Myriad Pro"/>
              </a:rPr>
              <a:t>);</a:t>
            </a:r>
            <a:endParaRPr lang="en-US" dirty="0" smtClean="0">
              <a:solidFill>
                <a:schemeClr val="bg2">
                  <a:lumMod val="50000"/>
                </a:schemeClr>
              </a:solidFill>
              <a:latin typeface="Myriad Pro"/>
            </a:endParaRPr>
          </a:p>
          <a:p>
            <a:pPr>
              <a:lnSpc>
                <a:spcPct val="90000"/>
              </a:lnSpc>
            </a:pPr>
            <a:endParaRPr lang="en-US" dirty="0" smtClean="0">
              <a:solidFill>
                <a:schemeClr val="bg2">
                  <a:lumMod val="50000"/>
                </a:schemeClr>
              </a:solidFill>
              <a:latin typeface="Myriad Pro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	</a:t>
            </a:r>
            <a:r>
              <a:rPr lang="en-US" dirty="0" smtClean="0">
                <a:latin typeface="Myriad Pro"/>
              </a:rPr>
              <a:t>Jumpable mouse =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new</a:t>
            </a:r>
            <a:r>
              <a:rPr lang="en-US" dirty="0" smtClean="0">
                <a:latin typeface="Myriad Pro"/>
              </a:rPr>
              <a:t> Mouse();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	//boolean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isMouseDangerous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 =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mouse.isDangerous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();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	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Myriad Pro"/>
              </a:rPr>
              <a:t>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if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Myriad Pro"/>
              </a:rPr>
              <a:t>(</a:t>
            </a:r>
            <a:r>
              <a:rPr lang="en-US" dirty="0" err="1" smtClean="0">
                <a:latin typeface="Myriad Pro"/>
              </a:rPr>
              <a:t>mouse.canJump</a:t>
            </a:r>
            <a:r>
              <a:rPr lang="en-US" dirty="0" smtClean="0">
                <a:latin typeface="Myriad Pro"/>
              </a:rPr>
              <a:t>())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	       </a:t>
            </a:r>
            <a:r>
              <a:rPr lang="en-US" dirty="0" smtClean="0">
                <a:latin typeface="Myriad Pro"/>
              </a:rPr>
              <a:t>jump(mouse);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	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Myriad Pro"/>
              </a:rPr>
              <a:t>}</a:t>
            </a:r>
            <a:endParaRPr lang="ru-RU" dirty="0" smtClean="0"/>
          </a:p>
          <a:p>
            <a:pPr>
              <a:lnSpc>
                <a:spcPct val="90000"/>
              </a:lnSpc>
            </a:pPr>
            <a:endParaRPr lang="ru-RU" dirty="0" smtClean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953735"/>
                </a:solidFill>
                <a:latin typeface="Myriad Pro"/>
              </a:rPr>
              <a:t>public static void </a:t>
            </a:r>
            <a:r>
              <a:rPr lang="en-US" dirty="0" smtClean="0">
                <a:latin typeface="Myriad Pro"/>
              </a:rPr>
              <a:t>jump(Jumpable object){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Myriad Pro"/>
              </a:rPr>
              <a:t>	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//Animal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animal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 = object;</a:t>
            </a:r>
            <a:endParaRPr lang="ru-RU" dirty="0" smtClean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//boolean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isDangerous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 =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object.isDangerous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(); - </a:t>
            </a:r>
            <a:r>
              <a:rPr lang="ru-RU" dirty="0" smtClean="0">
                <a:solidFill>
                  <a:schemeClr val="bg2">
                    <a:lumMod val="50000"/>
                  </a:schemeClr>
                </a:solidFill>
              </a:rPr>
              <a:t>ошибка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Myriad Pro"/>
              </a:rPr>
              <a:t>	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if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Myriad Pro"/>
              </a:rPr>
              <a:t>(</a:t>
            </a:r>
            <a:r>
              <a:rPr lang="en-US" dirty="0" err="1" smtClean="0">
                <a:latin typeface="Myriad Pro"/>
              </a:rPr>
              <a:t>object.canJump</a:t>
            </a:r>
            <a:r>
              <a:rPr lang="en-US" dirty="0" smtClean="0">
                <a:latin typeface="Myriad Pro"/>
              </a:rPr>
              <a:t>()){…}	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Myriad Pro"/>
              </a:rPr>
              <a:t>} </a:t>
            </a:r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468383"/>
            <a:ext cx="1983288" cy="365125"/>
          </a:xfrm>
          <a:prstGeom prst="rect">
            <a:avLst/>
          </a:prstGeom>
        </p:spPr>
        <p:txBody>
          <a:bodyPr/>
          <a:lstStyle/>
          <a:p>
            <a:pPr algn="r"/>
            <a:fld id="{339DFA6D-C532-469F-849C-776AA2547B17}" type="slidenum">
              <a:rPr lang="ru-RU" sz="1200" smtClean="0"/>
              <a:pPr algn="r"/>
              <a:t>26</a:t>
            </a:fld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22681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sz="2700" b="1" dirty="0" smtClean="0">
                <a:solidFill>
                  <a:schemeClr val="bg1"/>
                </a:solidFill>
                <a:latin typeface="Myriad Pro" pitchFamily="34" charset="0"/>
              </a:rPr>
              <a:t>Множественное наследование </a:t>
            </a:r>
            <a:endParaRPr lang="ru-RU" sz="2700" b="1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8492" y="1337153"/>
            <a:ext cx="82809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  <a:latin typeface="Myriad Pro"/>
              </a:rPr>
              <a:t>public class </a:t>
            </a:r>
            <a:r>
              <a:rPr lang="en-US" dirty="0" err="1" smtClean="0">
                <a:latin typeface="Myriad Pro"/>
              </a:rPr>
              <a:t>Elefant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extends</a:t>
            </a:r>
            <a:r>
              <a:rPr lang="en-US" dirty="0" smtClean="0">
                <a:latin typeface="Myriad Pro"/>
              </a:rPr>
              <a:t> Animal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implements</a:t>
            </a:r>
            <a:r>
              <a:rPr lang="en-US" dirty="0" smtClean="0">
                <a:latin typeface="Myriad Pro"/>
              </a:rPr>
              <a:t> Jumpable, Movable{</a:t>
            </a:r>
          </a:p>
          <a:p>
            <a:r>
              <a:rPr lang="en-US" dirty="0" smtClean="0">
                <a:latin typeface="Myriad Pro"/>
              </a:rPr>
              <a:t>	…</a:t>
            </a:r>
          </a:p>
          <a:p>
            <a:r>
              <a:rPr lang="en-US" dirty="0" smtClean="0">
                <a:latin typeface="Myriad Pro"/>
              </a:rPr>
              <a:t>}</a:t>
            </a:r>
            <a:endParaRPr lang="en-US" dirty="0">
              <a:latin typeface="Myriad Pr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84168" y="2820169"/>
            <a:ext cx="2304256" cy="144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32240" y="3098909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Animal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156176" y="3684265"/>
            <a:ext cx="2160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156176" y="3972297"/>
            <a:ext cx="2160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203848" y="2820169"/>
            <a:ext cx="2304256" cy="144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836290" y="3252217"/>
            <a:ext cx="1023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Movable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35896" y="2892177"/>
            <a:ext cx="1493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&lt;&lt;interface&gt;&gt;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275856" y="3684265"/>
            <a:ext cx="2160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275856" y="3972297"/>
            <a:ext cx="2160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716016" y="4908401"/>
            <a:ext cx="2304256" cy="144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448164" y="5187141"/>
            <a:ext cx="852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Elefant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4788024" y="5772497"/>
            <a:ext cx="2160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788024" y="6060529"/>
            <a:ext cx="2160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5400000" flipH="1" flipV="1">
            <a:off x="6696236" y="4296333"/>
            <a:ext cx="648072" cy="576064"/>
          </a:xfrm>
          <a:prstGeom prst="bentConnector3">
            <a:avLst>
              <a:gd name="adj1" fmla="val 50000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rot="16200000" flipV="1">
            <a:off x="4355976" y="4260330"/>
            <a:ext cx="648072" cy="648072"/>
          </a:xfrm>
          <a:prstGeom prst="bentConnector3">
            <a:avLst>
              <a:gd name="adj1" fmla="val 44121"/>
            </a:avLst>
          </a:prstGeom>
          <a:ln w="254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11560" y="2820169"/>
            <a:ext cx="2304256" cy="144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187624" y="3252217"/>
            <a:ext cx="110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Jumpable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043608" y="2892177"/>
            <a:ext cx="1493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&lt;&lt;interface&gt;&gt;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683568" y="3684265"/>
            <a:ext cx="2160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83568" y="3972297"/>
            <a:ext cx="2160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/>
          <p:nvPr/>
        </p:nvCxnSpPr>
        <p:spPr>
          <a:xfrm rot="10800000">
            <a:off x="1763689" y="4260329"/>
            <a:ext cx="3168352" cy="360040"/>
          </a:xfrm>
          <a:prstGeom prst="bentConnector3">
            <a:avLst>
              <a:gd name="adj1" fmla="val 99905"/>
            </a:avLst>
          </a:prstGeom>
          <a:ln w="2540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468383"/>
            <a:ext cx="1983288" cy="365125"/>
          </a:xfrm>
          <a:prstGeom prst="rect">
            <a:avLst/>
          </a:prstGeom>
        </p:spPr>
        <p:txBody>
          <a:bodyPr/>
          <a:lstStyle/>
          <a:p>
            <a:pPr algn="r"/>
            <a:fld id="{339DFA6D-C532-469F-849C-776AA2547B17}" type="slidenum">
              <a:rPr lang="ru-RU" sz="1200" smtClean="0"/>
              <a:pPr algn="r"/>
              <a:t>27</a:t>
            </a:fld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22681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b="1" dirty="0" smtClean="0">
                <a:solidFill>
                  <a:schemeClr val="bg1"/>
                </a:solidFill>
              </a:rPr>
              <a:t>План лекции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455297"/>
            <a:ext cx="1983288" cy="365125"/>
          </a:xfrm>
          <a:prstGeom prst="rect">
            <a:avLst/>
          </a:prstGeom>
        </p:spPr>
        <p:txBody>
          <a:bodyPr/>
          <a:lstStyle/>
          <a:p>
            <a:pPr algn="r"/>
            <a:fld id="{339DFA6D-C532-469F-849C-776AA2547B17}" type="slidenum">
              <a:rPr lang="ru-RU" sz="1200" smtClean="0"/>
              <a:pPr algn="r"/>
              <a:t>28</a:t>
            </a:fld>
            <a:endParaRPr lang="ru-RU" sz="1200" dirty="0"/>
          </a:p>
        </p:txBody>
      </p:sp>
      <p:pic>
        <p:nvPicPr>
          <p:cNvPr id="10" name="Picture 4" descr="blue-ball.jpg (610×458)"/>
          <p:cNvPicPr>
            <a:picLocks noChangeAspect="1" noChangeArrowheads="1"/>
          </p:cNvPicPr>
          <p:nvPr/>
        </p:nvPicPr>
        <p:blipFill rotWithShape="1">
          <a:blip r:embed="rId2" cstate="print"/>
          <a:srcRect l="12597" r="8060" b="3585"/>
          <a:stretch/>
        </p:blipFill>
        <p:spPr bwMode="auto">
          <a:xfrm>
            <a:off x="4295775" y="1916832"/>
            <a:ext cx="4610100" cy="4206069"/>
          </a:xfrm>
          <a:prstGeom prst="rect">
            <a:avLst/>
          </a:prstGeom>
          <a:noFill/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42528" y="1272748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400">
                <a:solidFill>
                  <a:srgbClr val="FF0000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2"/>
                </a:solidFill>
                <a:latin typeface="+mj-lt"/>
              </a:rPr>
              <a:t>1. </a:t>
            </a:r>
            <a:r>
              <a:rPr lang="en-US" sz="2800" dirty="0">
                <a:solidFill>
                  <a:schemeClr val="tx2"/>
                </a:solidFill>
                <a:latin typeface="+mj-lt"/>
              </a:rPr>
              <a:t>Java</a:t>
            </a: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42528" y="1977993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6700" indent="-266700" algn="l"/>
            <a:r>
              <a:rPr lang="en-US" sz="2800" dirty="0" smtClean="0">
                <a:solidFill>
                  <a:schemeClr val="tx2"/>
                </a:solidFill>
              </a:rPr>
              <a:t>2</a:t>
            </a:r>
            <a:r>
              <a:rPr lang="ru-RU" sz="2800" dirty="0" smtClean="0">
                <a:solidFill>
                  <a:schemeClr val="tx2"/>
                </a:solidFill>
              </a:rPr>
              <a:t>. Углубленное</a:t>
            </a:r>
            <a:endParaRPr lang="ru-RU" sz="2800" dirty="0">
              <a:solidFill>
                <a:schemeClr val="tx2"/>
              </a:solidFill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342528" y="3441491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</a:rPr>
              <a:t>4</a:t>
            </a:r>
            <a:r>
              <a:rPr lang="ru-RU" sz="2800" dirty="0" smtClean="0">
                <a:solidFill>
                  <a:schemeClr val="tx2"/>
                </a:solidFill>
              </a:rPr>
              <a:t>. </a:t>
            </a:r>
            <a:r>
              <a:rPr lang="ru-RU" sz="2800" dirty="0">
                <a:solidFill>
                  <a:schemeClr val="tx2"/>
                </a:solidFill>
              </a:rPr>
              <a:t>Платформа </a:t>
            </a:r>
            <a:r>
              <a:rPr lang="en-US" sz="2800" dirty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342528" y="2709742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6700" indent="-266700" algn="l"/>
            <a:r>
              <a:rPr lang="en-US" sz="2800" dirty="0" smtClean="0">
                <a:solidFill>
                  <a:schemeClr val="tx2"/>
                </a:solidFill>
              </a:rPr>
              <a:t>3</a:t>
            </a:r>
            <a:r>
              <a:rPr lang="ru-RU" sz="2800" dirty="0" smtClean="0">
                <a:solidFill>
                  <a:schemeClr val="tx2"/>
                </a:solidFill>
              </a:rPr>
              <a:t>. Программирование</a:t>
            </a:r>
            <a:endParaRPr lang="ru-RU" sz="2800" dirty="0">
              <a:solidFill>
                <a:schemeClr val="tx2"/>
              </a:solidFill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355780" y="4174975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400">
                <a:solidFill>
                  <a:srgbClr val="FF0000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2"/>
                </a:solidFill>
                <a:latin typeface="+mj-lt"/>
              </a:rPr>
              <a:t>5</a:t>
            </a:r>
            <a:r>
              <a:rPr lang="ru-RU" sz="2800" dirty="0" smtClean="0">
                <a:solidFill>
                  <a:schemeClr val="tx2"/>
                </a:solidFill>
                <a:latin typeface="+mj-lt"/>
              </a:rPr>
              <a:t>. </a:t>
            </a:r>
            <a:r>
              <a:rPr lang="en-US" sz="2800" dirty="0">
                <a:solidFill>
                  <a:schemeClr val="tx2"/>
                </a:solidFill>
                <a:latin typeface="+mj-lt"/>
              </a:rPr>
              <a:t>abstract, interface</a:t>
            </a: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355780" y="4907446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6700" indent="-266700" algn="l"/>
            <a:r>
              <a:rPr lang="ru-RU" sz="2800" dirty="0" smtClean="0">
                <a:solidFill>
                  <a:srgbClr val="FF0000"/>
                </a:solidFill>
              </a:rPr>
              <a:t>6. </a:t>
            </a:r>
            <a:r>
              <a:rPr lang="en-US" sz="2800" dirty="0">
                <a:solidFill>
                  <a:srgbClr val="FF0000"/>
                </a:solidFill>
              </a:rPr>
              <a:t>Object</a:t>
            </a: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382285" y="5613409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solidFill>
                  <a:schemeClr val="tx2"/>
                </a:solidFill>
              </a:rPr>
              <a:t>7. </a:t>
            </a:r>
            <a:r>
              <a:rPr lang="en-US" sz="2800" dirty="0">
                <a:solidFill>
                  <a:schemeClr val="tx2"/>
                </a:solidFill>
              </a:rPr>
              <a:t>Generics</a:t>
            </a:r>
          </a:p>
        </p:txBody>
      </p:sp>
    </p:spTree>
    <p:extLst>
      <p:ext uri="{BB962C8B-B14F-4D97-AF65-F5344CB8AC3E}">
        <p14:creationId xmlns:p14="http://schemas.microsoft.com/office/powerpoint/2010/main" xmlns="" val="22681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err="1" smtClean="0">
                <a:solidFill>
                  <a:schemeClr val="bg1"/>
                </a:solidFill>
              </a:rPr>
              <a:t>java.lang.Class</a:t>
            </a:r>
            <a:endParaRPr lang="ru-RU" b="1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74299405"/>
              </p:ext>
            </p:extLst>
          </p:nvPr>
        </p:nvGraphicFramePr>
        <p:xfrm>
          <a:off x="1596008" y="2189088"/>
          <a:ext cx="6144344" cy="35441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2172"/>
                <a:gridCol w="3072172"/>
              </a:tblGrid>
              <a:tr h="17720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17720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143735" y="4726885"/>
            <a:ext cx="20168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dirty="0" smtClean="0">
                <a:latin typeface="Myriad Pro" pitchFamily="34" charset="0"/>
              </a:rPr>
              <a:t>чертеж самолета</a:t>
            </a:r>
          </a:p>
          <a:p>
            <a:pPr algn="ctr"/>
            <a:r>
              <a:rPr lang="ru-RU" b="1" dirty="0" smtClean="0">
                <a:latin typeface="Myriad Pro" pitchFamily="34" charset="0"/>
              </a:rPr>
              <a:t>на бумаге</a:t>
            </a:r>
            <a:endParaRPr lang="en-US" dirty="0">
              <a:latin typeface="Myriad Pro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24828" y="2926685"/>
            <a:ext cx="2727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dirty="0" smtClean="0">
                <a:latin typeface="Myriad Pro" pitchFamily="34" charset="0"/>
              </a:rPr>
              <a:t>Понятие </a:t>
            </a:r>
          </a:p>
          <a:p>
            <a:pPr algn="ctr"/>
            <a:r>
              <a:rPr lang="ru-RU" b="1" dirty="0" smtClean="0">
                <a:latin typeface="Myriad Pro" pitchFamily="34" charset="0"/>
              </a:rPr>
              <a:t>«абстрактный самолет»</a:t>
            </a:r>
            <a:endParaRPr lang="en-US" dirty="0">
              <a:latin typeface="Myriad Pro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14987" y="2924944"/>
            <a:ext cx="26340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dirty="0" smtClean="0">
                <a:latin typeface="Myriad Pro" pitchFamily="34" charset="0"/>
              </a:rPr>
              <a:t>Понятие </a:t>
            </a:r>
          </a:p>
          <a:p>
            <a:pPr algn="ctr"/>
            <a:r>
              <a:rPr lang="ru-RU" b="1" dirty="0" smtClean="0">
                <a:latin typeface="Myriad Pro" pitchFamily="34" charset="0"/>
              </a:rPr>
              <a:t>«абстрактный чертеж»</a:t>
            </a:r>
            <a:endParaRPr lang="en-US" dirty="0">
              <a:latin typeface="Myriad Pro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95402" y="4725230"/>
            <a:ext cx="1063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b="1" dirty="0" smtClean="0">
                <a:latin typeface="Myriad Pro" pitchFamily="34" charset="0"/>
              </a:rPr>
              <a:t>самолет</a:t>
            </a:r>
            <a:endParaRPr lang="en-US" dirty="0">
              <a:latin typeface="Myriad Pro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06992" y="2492896"/>
            <a:ext cx="1851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accent6"/>
                </a:solidFill>
                <a:latin typeface="Myriad Pro" pitchFamily="34" charset="0"/>
              </a:rPr>
              <a:t>java.lang.Class</a:t>
            </a:r>
            <a:endParaRPr lang="en-US" dirty="0">
              <a:solidFill>
                <a:schemeClr val="accent6"/>
              </a:solidFill>
              <a:latin typeface="Myriad Pro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69586" y="4285545"/>
            <a:ext cx="2871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/>
                </a:solidFill>
                <a:latin typeface="Myriad Pro" pitchFamily="34" charset="0"/>
              </a:rPr>
              <a:t>Class </a:t>
            </a:r>
            <a:r>
              <a:rPr lang="en-US" b="1" dirty="0" err="1" smtClean="0">
                <a:solidFill>
                  <a:schemeClr val="accent6"/>
                </a:solidFill>
                <a:latin typeface="Myriad Pro" pitchFamily="34" charset="0"/>
              </a:rPr>
              <a:t>clazz</a:t>
            </a:r>
            <a:r>
              <a:rPr lang="en-US" b="1" dirty="0" smtClean="0">
                <a:solidFill>
                  <a:schemeClr val="accent6"/>
                </a:solidFill>
                <a:latin typeface="Myriad Pro" pitchFamily="34" charset="0"/>
              </a:rPr>
              <a:t> = </a:t>
            </a:r>
            <a:r>
              <a:rPr lang="en-US" b="1" dirty="0" err="1" smtClean="0">
                <a:solidFill>
                  <a:schemeClr val="accent6"/>
                </a:solidFill>
                <a:latin typeface="Myriad Pro" pitchFamily="34" charset="0"/>
              </a:rPr>
              <a:t>getClass</a:t>
            </a:r>
            <a:r>
              <a:rPr lang="en-US" b="1" dirty="0" smtClean="0">
                <a:solidFill>
                  <a:schemeClr val="accent6"/>
                </a:solidFill>
                <a:latin typeface="Myriad Pro" pitchFamily="34" charset="0"/>
              </a:rPr>
              <a:t>();</a:t>
            </a:r>
            <a:endParaRPr lang="en-US" dirty="0">
              <a:solidFill>
                <a:schemeClr val="accent6"/>
              </a:solidFill>
              <a:latin typeface="Myriad Pro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84001" y="2494637"/>
            <a:ext cx="2150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/>
                </a:solidFill>
                <a:latin typeface="Myriad Pro" pitchFamily="34" charset="0"/>
              </a:rPr>
              <a:t>class Airplane{…}</a:t>
            </a:r>
            <a:endParaRPr lang="en-US" dirty="0">
              <a:solidFill>
                <a:schemeClr val="accent6"/>
              </a:solidFill>
              <a:latin typeface="Myriad Pro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36196" y="4302474"/>
            <a:ext cx="2781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accent6"/>
                </a:solidFill>
                <a:latin typeface="Myriad Pro"/>
              </a:rPr>
              <a:t>Airplane plane = new …</a:t>
            </a:r>
            <a:endParaRPr lang="en-US" b="1" dirty="0">
              <a:solidFill>
                <a:schemeClr val="accent6"/>
              </a:solidFill>
              <a:latin typeface="Myriad Pro"/>
            </a:endParaRPr>
          </a:p>
        </p:txBody>
      </p:sp>
      <p:sp>
        <p:nvSpPr>
          <p:cNvPr id="1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468383"/>
            <a:ext cx="1983288" cy="365125"/>
          </a:xfrm>
          <a:prstGeom prst="rect">
            <a:avLst/>
          </a:prstGeom>
        </p:spPr>
        <p:txBody>
          <a:bodyPr/>
          <a:lstStyle/>
          <a:p>
            <a:pPr algn="r"/>
            <a:fld id="{339DFA6D-C532-469F-849C-776AA2547B17}" type="slidenum">
              <a:rPr lang="ru-RU" sz="1200" smtClean="0"/>
              <a:pPr algn="r"/>
              <a:t>29</a:t>
            </a:fld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22681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85774" y="1819143"/>
            <a:ext cx="8426405" cy="4375597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8959" y="2416692"/>
            <a:ext cx="6409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Skype 		</a:t>
            </a:r>
            <a:r>
              <a:rPr lang="en-US" sz="2000" dirty="0" err="1" smtClean="0">
                <a:solidFill>
                  <a:schemeClr val="accent6">
                    <a:lumMod val="75000"/>
                  </a:schemeClr>
                </a:solidFill>
              </a:rPr>
              <a:t>tully_at_work</a:t>
            </a:r>
            <a:r>
              <a:rPr lang="en-US" sz="2000" dirty="0" smtClean="0"/>
              <a:t> </a:t>
            </a:r>
            <a:r>
              <a:rPr lang="ru-RU" sz="2000" dirty="0" smtClean="0"/>
              <a:t>«Кружок любителей </a:t>
            </a:r>
            <a:r>
              <a:rPr lang="en-US" sz="2000" dirty="0" smtClean="0"/>
              <a:t>Java</a:t>
            </a:r>
            <a:r>
              <a:rPr lang="ru-RU" sz="2000" dirty="0" smtClean="0"/>
              <a:t>»</a:t>
            </a:r>
            <a:endParaRPr lang="ru-RU" sz="2000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2"/>
                </a:solidFill>
              </a:rPr>
              <a:t>Освой </a:t>
            </a:r>
            <a:r>
              <a:rPr lang="en-US" dirty="0" smtClean="0">
                <a:solidFill>
                  <a:schemeClr val="bg2"/>
                </a:solidFill>
              </a:rPr>
              <a:t>Java</a:t>
            </a:r>
            <a:r>
              <a:rPr lang="ru-RU" dirty="0" smtClean="0">
                <a:solidFill>
                  <a:schemeClr val="bg2"/>
                </a:solidFill>
              </a:rPr>
              <a:t> за 24 часа</a:t>
            </a:r>
            <a:endParaRPr lang="ru-RU" strike="sngStrike" dirty="0">
              <a:solidFill>
                <a:schemeClr val="bg2"/>
              </a:solidFill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1948070" cy="365125"/>
          </a:xfrm>
          <a:prstGeom prst="rect">
            <a:avLst/>
          </a:prstGeom>
        </p:spPr>
        <p:txBody>
          <a:bodyPr/>
          <a:lstStyle/>
          <a:p>
            <a:pPr algn="r"/>
            <a:fld id="{339DFA6D-C532-469F-849C-776AA2547B17}" type="slidenum">
              <a:rPr lang="ru-RU" sz="1200" smtClean="0"/>
              <a:pPr algn="r"/>
              <a:t>3</a:t>
            </a:fld>
            <a:endParaRPr lang="ru-RU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38959" y="3058495"/>
            <a:ext cx="7669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SCORM 		</a:t>
            </a:r>
            <a:r>
              <a:rPr lang="en-US" sz="2000" dirty="0" smtClean="0">
                <a:solidFill>
                  <a:srgbClr val="0070C0"/>
                </a:solidFill>
              </a:rPr>
              <a:t>http://www.intuit.ru/studies/courses/3711/953/info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8959" y="3678371"/>
            <a:ext cx="4809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Видео </a:t>
            </a:r>
            <a:r>
              <a:rPr lang="en-US" sz="2000" dirty="0" smtClean="0"/>
              <a:t>		</a:t>
            </a:r>
            <a:r>
              <a:rPr lang="en-US" sz="2000" dirty="0" smtClean="0">
                <a:solidFill>
                  <a:srgbClr val="0070C0"/>
                </a:solidFill>
              </a:rPr>
              <a:t>https</a:t>
            </a:r>
            <a:r>
              <a:rPr lang="en-US" sz="2000" dirty="0">
                <a:solidFill>
                  <a:srgbClr val="0070C0"/>
                </a:solidFill>
              </a:rPr>
              <a:t>://tech-mail.ru/learn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274295" y="1454851"/>
            <a:ext cx="5993986" cy="57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400" b="1">
                <a:latin typeface="PF Isotext Pro" pitchFamily="2" charset="0"/>
                <a:cs typeface="Arial" pitchFamily="34" charset="0"/>
              </a:defRPr>
            </a:lvl1pPr>
          </a:lstStyle>
          <a:p>
            <a:r>
              <a:rPr lang="ru-RU" dirty="0" smtClean="0"/>
              <a:t>Дополнительные материалы и ресурсы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5466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3890" y="1611914"/>
            <a:ext cx="8838347" cy="432000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  <a:latin typeface="PF Isotext Pro" pitchFamily="2" charset="0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java.lang.Class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6892925" y="6516688"/>
            <a:ext cx="2084388" cy="273050"/>
          </a:xfrm>
        </p:spPr>
        <p:txBody>
          <a:bodyPr/>
          <a:lstStyle/>
          <a:p>
            <a:fld id="{339DFA6D-C532-469F-849C-776AA2547B17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1155941" y="1611914"/>
            <a:ext cx="785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cs typeface="Arial"/>
              </a:rPr>
              <a:t>―</a:t>
            </a:r>
            <a:r>
              <a:rPr lang="en-US" sz="2000" dirty="0" smtClean="0"/>
              <a:t> </a:t>
            </a:r>
            <a:r>
              <a:rPr lang="ru-RU" sz="2000" dirty="0" smtClean="0"/>
              <a:t>объект, который представляет в </a:t>
            </a:r>
            <a:r>
              <a:rPr lang="en-US" sz="2000" dirty="0" smtClean="0"/>
              <a:t>runtime </a:t>
            </a:r>
            <a:r>
              <a:rPr lang="ru-RU" sz="2000" dirty="0" smtClean="0"/>
              <a:t>данные о классе объекта</a:t>
            </a:r>
            <a:endParaRPr lang="ru-RU" sz="2000" dirty="0"/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169862" y="1611914"/>
            <a:ext cx="962025" cy="43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400" b="1">
                <a:solidFill>
                  <a:schemeClr val="tx1"/>
                </a:solidFill>
                <a:latin typeface="PF Isotext Pro" pitchFamily="2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accent6"/>
                </a:solidFill>
              </a:rPr>
              <a:t>Class</a:t>
            </a:r>
            <a:endParaRPr lang="ru-RU" dirty="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8464" y="2698042"/>
            <a:ext cx="8597900" cy="3615446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68275" y="2400300"/>
            <a:ext cx="7200000" cy="46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400" b="1">
                <a:latin typeface="PF Isotext Pro" pitchFamily="2" charset="0"/>
                <a:cs typeface="Arial" pitchFamily="34" charset="0"/>
              </a:defRPr>
            </a:lvl1pPr>
          </a:lstStyle>
          <a:p>
            <a:r>
              <a:rPr lang="ru-RU" dirty="0"/>
              <a:t>Основные методы класса </a:t>
            </a:r>
            <a:r>
              <a:rPr lang="en-US" dirty="0"/>
              <a:t>Class </a:t>
            </a:r>
            <a:endParaRPr lang="ru-RU" dirty="0"/>
          </a:p>
        </p:txBody>
      </p:sp>
      <p:sp>
        <p:nvSpPr>
          <p:cNvPr id="15" name="TextBox 14"/>
          <p:cNvSpPr txBox="1"/>
          <p:nvPr/>
        </p:nvSpPr>
        <p:spPr>
          <a:xfrm>
            <a:off x="398463" y="2937069"/>
            <a:ext cx="55446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solidFill>
                  <a:srgbClr val="C00000"/>
                </a:solidFill>
                <a:latin typeface="Calibri" pitchFamily="34" charset="0"/>
                <a:cs typeface="Calibri" pitchFamily="34" charset="0"/>
              </a:rPr>
              <a:t>static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 Class&lt;T&gt;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forName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(String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className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String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getCanonicalName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() 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Fields[]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getField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(String name) 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Class[]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getInterfaces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() 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Method[]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getMethods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() 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Constructor[] </a:t>
            </a:r>
            <a:r>
              <a:rPr lang="en-US" sz="2000" dirty="0" err="1" smtClean="0">
                <a:latin typeface="Calibri" pitchFamily="34" charset="0"/>
                <a:cs typeface="Calibri" pitchFamily="34" charset="0"/>
              </a:rPr>
              <a:t>getConstructors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() </a:t>
            </a:r>
            <a:endParaRPr lang="ru-RU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76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398464" y="3507667"/>
            <a:ext cx="8597900" cy="2880000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168275" y="3209925"/>
            <a:ext cx="7200000" cy="46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400" b="1">
                <a:latin typeface="PF Isotext Pro" pitchFamily="2" charset="0"/>
                <a:cs typeface="Arial" pitchFamily="34" charset="0"/>
              </a:defRPr>
            </a:lvl1pPr>
          </a:lstStyle>
          <a:p>
            <a:r>
              <a:rPr lang="ru-RU" dirty="0"/>
              <a:t>Основные методы класса </a:t>
            </a:r>
            <a:r>
              <a:rPr lang="en-US" dirty="0"/>
              <a:t>Object 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 Object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6892925" y="6516688"/>
            <a:ext cx="2084388" cy="273050"/>
          </a:xfrm>
        </p:spPr>
        <p:txBody>
          <a:bodyPr/>
          <a:lstStyle/>
          <a:p>
            <a:fld id="{339DFA6D-C532-469F-849C-776AA2547B17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22" name="TextBox 21"/>
          <p:cNvSpPr txBox="1"/>
          <p:nvPr/>
        </p:nvSpPr>
        <p:spPr>
          <a:xfrm>
            <a:off x="173890" y="1611913"/>
            <a:ext cx="8838347" cy="1464661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  <a:latin typeface="PF Isotext Pro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65566" y="1611914"/>
            <a:ext cx="785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cs typeface="Arial"/>
              </a:rPr>
              <a:t>― класс от которого </a:t>
            </a:r>
            <a:r>
              <a:rPr lang="ru-RU" sz="2000" dirty="0" err="1">
                <a:cs typeface="Arial"/>
              </a:rPr>
              <a:t>унаследованны</a:t>
            </a:r>
            <a:r>
              <a:rPr lang="ru-RU" sz="2000" dirty="0">
                <a:cs typeface="Arial"/>
              </a:rPr>
              <a:t> все остальные классы</a:t>
            </a:r>
          </a:p>
        </p:txBody>
      </p:sp>
      <p:sp>
        <p:nvSpPr>
          <p:cNvPr id="25" name="TextBox 24"/>
          <p:cNvSpPr txBox="1">
            <a:spLocks/>
          </p:cNvSpPr>
          <p:nvPr/>
        </p:nvSpPr>
        <p:spPr>
          <a:xfrm>
            <a:off x="169861" y="1611914"/>
            <a:ext cx="1858963" cy="432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400" b="1">
                <a:solidFill>
                  <a:schemeClr val="tx1"/>
                </a:solidFill>
                <a:latin typeface="PF Isotext Pro" pitchFamily="2" charset="0"/>
                <a:cs typeface="Arial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dirty="0">
                <a:solidFill>
                  <a:schemeClr val="accent6"/>
                </a:solidFill>
              </a:rPr>
              <a:t>class Object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8463" y="3767733"/>
            <a:ext cx="2837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public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Class&lt;?&gt;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getClass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()</a:t>
            </a:r>
            <a:endParaRPr kumimoji="0" lang="ru-RU" sz="1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7687" y="2684537"/>
            <a:ext cx="813165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 smtClean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Myriad Pro" pitchFamily="34" charset="0"/>
              </a:rPr>
              <a:t>void</a:t>
            </a:r>
            <a:r>
              <a:rPr kumimoji="0" lang="en-US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" pitchFamily="34" charset="0"/>
              </a:rPr>
              <a:t> </a:t>
            </a:r>
            <a:r>
              <a:rPr kumimoji="0" lang="en-US" sz="19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" pitchFamily="34" charset="0"/>
              </a:rPr>
              <a:t>myFunction</a:t>
            </a:r>
            <a:r>
              <a:rPr kumimoji="0" lang="en-US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" pitchFamily="34" charset="0"/>
              </a:rPr>
              <a:t>(Object </a:t>
            </a:r>
            <a:r>
              <a:rPr kumimoji="0" lang="en-US" sz="19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" pitchFamily="34" charset="0"/>
              </a:rPr>
              <a:t>varName</a:t>
            </a:r>
            <a:r>
              <a:rPr kumimoji="0" lang="en-US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" pitchFamily="34" charset="0"/>
              </a:rPr>
              <a:t>) – </a:t>
            </a:r>
            <a:r>
              <a:rPr kumimoji="0" lang="ru-RU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" pitchFamily="34" charset="0"/>
              </a:rPr>
              <a:t>может «обработать» любой объект</a:t>
            </a:r>
            <a:endParaRPr kumimoji="0" lang="ru-RU" sz="1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yriad Pro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8463" y="4261772"/>
            <a:ext cx="25257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public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String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toString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()</a:t>
            </a:r>
            <a:endParaRPr kumimoji="0" lang="ru-RU" sz="1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7687" y="2144477"/>
            <a:ext cx="623439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 smtClean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Myriad Pro" pitchFamily="34" charset="0"/>
              </a:rPr>
              <a:t>class</a:t>
            </a:r>
            <a:r>
              <a:rPr kumimoji="0" lang="en-US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" pitchFamily="34" charset="0"/>
              </a:rPr>
              <a:t> </a:t>
            </a:r>
            <a:r>
              <a:rPr kumimoji="0" lang="en-US" sz="19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" pitchFamily="34" charset="0"/>
              </a:rPr>
              <a:t>MyClass</a:t>
            </a:r>
            <a:r>
              <a:rPr kumimoji="0" lang="en-US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" pitchFamily="34" charset="0"/>
              </a:rPr>
              <a:t>{…} == </a:t>
            </a:r>
            <a:r>
              <a:rPr kumimoji="0" lang="en-US" sz="1900" b="0" i="0" u="none" strike="noStrike" kern="0" cap="none" spc="0" normalizeH="0" baseline="0" noProof="0" dirty="0" smtClean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Myriad Pro" pitchFamily="34" charset="0"/>
              </a:rPr>
              <a:t>class</a:t>
            </a:r>
            <a:r>
              <a:rPr kumimoji="0" lang="en-US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" pitchFamily="34" charset="0"/>
              </a:rPr>
              <a:t> </a:t>
            </a:r>
            <a:r>
              <a:rPr kumimoji="0" lang="en-US" sz="19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" pitchFamily="34" charset="0"/>
              </a:rPr>
              <a:t>MyClass</a:t>
            </a:r>
            <a:r>
              <a:rPr kumimoji="0" lang="en-US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" pitchFamily="34" charset="0"/>
              </a:rPr>
              <a:t> </a:t>
            </a:r>
            <a:r>
              <a:rPr kumimoji="0" lang="en-US" sz="1900" b="0" i="0" u="none" strike="noStrike" kern="0" cap="none" spc="0" normalizeH="0" baseline="0" noProof="0" dirty="0" smtClean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Myriad Pro" pitchFamily="34" charset="0"/>
              </a:rPr>
              <a:t>extends</a:t>
            </a:r>
            <a:r>
              <a:rPr kumimoji="0" lang="en-US" sz="1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yriad Pro" pitchFamily="34" charset="0"/>
              </a:rPr>
              <a:t> Object{…}</a:t>
            </a:r>
            <a:endParaRPr kumimoji="0" lang="ru-RU" sz="1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yriad Pro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8463" y="4755811"/>
            <a:ext cx="3754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public boolean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equals(Object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obj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) </a:t>
            </a:r>
            <a:endParaRPr kumimoji="0" lang="ru-RU" sz="1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98463" y="5249850"/>
            <a:ext cx="2509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public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int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hashCode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()  </a:t>
            </a:r>
            <a:endParaRPr kumimoji="0" lang="ru-RU" sz="1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8463" y="5743887"/>
            <a:ext cx="2850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C0504D">
                    <a:lumMod val="75000"/>
                  </a:srgbClr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protected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 Object clone()  </a:t>
            </a:r>
            <a:endParaRPr kumimoji="0" lang="ru-RU" sz="19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884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Обертки простых типов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6892925" y="6516688"/>
            <a:ext cx="2084388" cy="273050"/>
          </a:xfrm>
        </p:spPr>
        <p:txBody>
          <a:bodyPr/>
          <a:lstStyle/>
          <a:p>
            <a:fld id="{339DFA6D-C532-469F-849C-776AA2547B17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>
            <a:off x="398463" y="1862073"/>
            <a:ext cx="8607313" cy="2052000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  <a:latin typeface="PF Isotext Pro" pitchFamily="2" charset="0"/>
            </a:endParaRP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168275" y="1600200"/>
            <a:ext cx="8208000" cy="46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400" b="1">
                <a:latin typeface="PF Isotext Pro" pitchFamily="2" charset="0"/>
                <a:cs typeface="Arial" pitchFamily="34" charset="0"/>
              </a:defRPr>
            </a:lvl1pPr>
          </a:lstStyle>
          <a:p>
            <a:r>
              <a:rPr lang="en-US" dirty="0"/>
              <a:t>boolean, byte, char, short, </a:t>
            </a:r>
            <a:r>
              <a:rPr lang="en-US" dirty="0" err="1"/>
              <a:t>int</a:t>
            </a:r>
            <a:r>
              <a:rPr lang="en-US" dirty="0"/>
              <a:t>, float, long, double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8463" y="2058675"/>
            <a:ext cx="24593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latin typeface="PF Isotext Pro" pitchFamily="2" charset="0"/>
              </a:rPr>
              <a:t>Примитивные типы</a:t>
            </a:r>
            <a:r>
              <a:rPr lang="en-US" sz="2200" dirty="0" smtClean="0">
                <a:latin typeface="PF Isotext Pro" pitchFamily="2" charset="0"/>
              </a:rPr>
              <a:t>: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21" name="Rectangle 18"/>
          <p:cNvSpPr/>
          <p:nvPr/>
        </p:nvSpPr>
        <p:spPr>
          <a:xfrm>
            <a:off x="974527" y="2490723"/>
            <a:ext cx="168187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dirty="0" smtClean="0">
                <a:latin typeface="PF Isotext Pro" pitchFamily="2" charset="0"/>
              </a:rPr>
              <a:t>мало памяти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27" name="Rectangle 19"/>
          <p:cNvSpPr/>
          <p:nvPr/>
        </p:nvSpPr>
        <p:spPr>
          <a:xfrm>
            <a:off x="974527" y="2913479"/>
            <a:ext cx="23738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dirty="0" smtClean="0">
                <a:latin typeface="PF Isotext Pro" pitchFamily="2" charset="0"/>
              </a:rPr>
              <a:t>простая структура</a:t>
            </a:r>
            <a:endParaRPr lang="en-US" sz="2200" dirty="0"/>
          </a:p>
        </p:txBody>
      </p:sp>
      <p:sp>
        <p:nvSpPr>
          <p:cNvPr id="28" name="Rectangle 13"/>
          <p:cNvSpPr/>
          <p:nvPr/>
        </p:nvSpPr>
        <p:spPr>
          <a:xfrm>
            <a:off x="988987" y="3345527"/>
            <a:ext cx="81785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PF Isotext Pro" pitchFamily="2" charset="0"/>
              </a:rPr>
              <a:t>Stack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8463" y="4338573"/>
            <a:ext cx="8607313" cy="2052000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  <a:latin typeface="PF Isotext Pro" pitchFamily="2" charset="0"/>
            </a:endParaRPr>
          </a:p>
        </p:txBody>
      </p:sp>
      <p:sp>
        <p:nvSpPr>
          <p:cNvPr id="30" name="Заголовок 1"/>
          <p:cNvSpPr txBox="1">
            <a:spLocks/>
          </p:cNvSpPr>
          <p:nvPr/>
        </p:nvSpPr>
        <p:spPr>
          <a:xfrm>
            <a:off x="168275" y="4076700"/>
            <a:ext cx="8208000" cy="46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400" b="1">
                <a:latin typeface="PF Isotext Pro" pitchFamily="2" charset="0"/>
                <a:cs typeface="Arial" pitchFamily="34" charset="0"/>
              </a:defRPr>
            </a:lvl1pPr>
          </a:lstStyle>
          <a:p>
            <a:r>
              <a:rPr lang="en-US" dirty="0"/>
              <a:t>Boolean, Byte, Character, Short, Integer, Float, Long, Double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80395" y="4535175"/>
            <a:ext cx="29883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latin typeface="PF Isotext Pro" pitchFamily="2" charset="0"/>
              </a:rPr>
              <a:t>Обертки простых типов</a:t>
            </a:r>
            <a:r>
              <a:rPr lang="en-US" sz="2200" dirty="0" smtClean="0">
                <a:latin typeface="PF Isotext Pro" pitchFamily="2" charset="0"/>
              </a:rPr>
              <a:t>: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32" name="Rectangle 23"/>
          <p:cNvSpPr/>
          <p:nvPr/>
        </p:nvSpPr>
        <p:spPr>
          <a:xfrm>
            <a:off x="1089932" y="4993915"/>
            <a:ext cx="270619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dirty="0" smtClean="0">
                <a:latin typeface="PF Isotext Pro" pitchFamily="2" charset="0"/>
              </a:rPr>
              <a:t>наследники от </a:t>
            </a:r>
            <a:r>
              <a:rPr lang="en-US" sz="2200" dirty="0" smtClean="0">
                <a:latin typeface="PF Isotext Pro" pitchFamily="2" charset="0"/>
              </a:rPr>
              <a:t>Object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33" name="Rectangle 24"/>
          <p:cNvSpPr/>
          <p:nvPr/>
        </p:nvSpPr>
        <p:spPr>
          <a:xfrm>
            <a:off x="1089932" y="5437266"/>
            <a:ext cx="188064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dirty="0" smtClean="0">
                <a:latin typeface="PF Isotext Pro" pitchFamily="2" charset="0"/>
              </a:rPr>
              <a:t>сложные типы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34" name="Rectangle 25"/>
          <p:cNvSpPr/>
          <p:nvPr/>
        </p:nvSpPr>
        <p:spPr>
          <a:xfrm>
            <a:off x="1084456" y="5880616"/>
            <a:ext cx="7617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>
                <a:latin typeface="PF Isotext Pro" pitchFamily="2" charset="0"/>
              </a:rPr>
              <a:t>Heap</a:t>
            </a:r>
            <a:endParaRPr lang="ru-RU" sz="2200" dirty="0">
              <a:latin typeface="PF Isotext Pr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064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Простые типы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>
          <a:xfrm>
            <a:off x="6892925" y="6516688"/>
            <a:ext cx="2084388" cy="273050"/>
          </a:xfrm>
        </p:spPr>
        <p:txBody>
          <a:bodyPr/>
          <a:lstStyle/>
          <a:p>
            <a:fld id="{339DFA6D-C532-469F-849C-776AA2547B17}" type="slidenum">
              <a:rPr lang="ru-RU" smtClean="0"/>
              <a:pPr/>
              <a:t>33</a:t>
            </a:fld>
            <a:endParaRPr lang="ru-RU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17364209"/>
              </p:ext>
            </p:extLst>
          </p:nvPr>
        </p:nvGraphicFramePr>
        <p:xfrm>
          <a:off x="168275" y="1600202"/>
          <a:ext cx="8843964" cy="42770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47988"/>
                <a:gridCol w="2947988"/>
                <a:gridCol w="2947988"/>
              </a:tblGrid>
              <a:tr h="8554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bits</a:t>
                      </a:r>
                      <a:endParaRPr lang="en-US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type</a:t>
                      </a:r>
                      <a:endParaRPr lang="en-US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type</a:t>
                      </a:r>
                      <a:endParaRPr lang="en-US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8554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8</a:t>
                      </a:r>
                      <a:endParaRPr lang="en-US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byte</a:t>
                      </a:r>
                      <a:endParaRPr lang="en-US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boolean</a:t>
                      </a:r>
                    </a:p>
                  </a:txBody>
                  <a:tcPr/>
                </a:tc>
              </a:tr>
              <a:tr h="8554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16</a:t>
                      </a:r>
                      <a:endParaRPr lang="en-US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short</a:t>
                      </a:r>
                      <a:endParaRPr lang="en-US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char</a:t>
                      </a:r>
                      <a:endParaRPr lang="en-US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8554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32</a:t>
                      </a:r>
                      <a:endParaRPr lang="en-US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 err="1" smtClean="0">
                          <a:latin typeface="Calibri" pitchFamily="34" charset="0"/>
                          <a:cs typeface="Calibri" pitchFamily="34" charset="0"/>
                        </a:rPr>
                        <a:t>int</a:t>
                      </a:r>
                      <a:endParaRPr lang="en-US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float</a:t>
                      </a:r>
                      <a:endParaRPr lang="en-US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8554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64</a:t>
                      </a:r>
                      <a:endParaRPr lang="en-US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long</a:t>
                      </a:r>
                      <a:endParaRPr lang="en-US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 smtClean="0">
                          <a:latin typeface="Calibri" pitchFamily="34" charset="0"/>
                          <a:cs typeface="Calibri" pitchFamily="34" charset="0"/>
                        </a:rPr>
                        <a:t>double</a:t>
                      </a:r>
                      <a:endParaRPr lang="en-US" sz="2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0989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b="1" dirty="0" smtClean="0">
                <a:solidFill>
                  <a:schemeClr val="bg1"/>
                </a:solidFill>
              </a:rPr>
              <a:t>План лекции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455297"/>
            <a:ext cx="1983288" cy="365125"/>
          </a:xfrm>
          <a:prstGeom prst="rect">
            <a:avLst/>
          </a:prstGeom>
        </p:spPr>
        <p:txBody>
          <a:bodyPr/>
          <a:lstStyle/>
          <a:p>
            <a:pPr algn="r"/>
            <a:fld id="{339DFA6D-C532-469F-849C-776AA2547B17}" type="slidenum">
              <a:rPr lang="ru-RU" sz="1200" smtClean="0"/>
              <a:pPr algn="r"/>
              <a:t>34</a:t>
            </a:fld>
            <a:endParaRPr lang="ru-RU" sz="1200" dirty="0"/>
          </a:p>
        </p:txBody>
      </p:sp>
      <p:pic>
        <p:nvPicPr>
          <p:cNvPr id="11" name="Picture 2" descr="w31.jpg (450×338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2492896"/>
            <a:ext cx="4286250" cy="3219451"/>
          </a:xfrm>
          <a:prstGeom prst="rect">
            <a:avLst/>
          </a:prstGeom>
          <a:noFill/>
        </p:spPr>
      </p:pic>
      <p:sp>
        <p:nvSpPr>
          <p:cNvPr id="10" name="Заголовок 1"/>
          <p:cNvSpPr txBox="1">
            <a:spLocks/>
          </p:cNvSpPr>
          <p:nvPr/>
        </p:nvSpPr>
        <p:spPr>
          <a:xfrm>
            <a:off x="342528" y="1272748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400">
                <a:solidFill>
                  <a:srgbClr val="FF0000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2"/>
                </a:solidFill>
                <a:latin typeface="+mj-lt"/>
              </a:rPr>
              <a:t>1. </a:t>
            </a:r>
            <a:r>
              <a:rPr lang="en-US" sz="2800" dirty="0">
                <a:solidFill>
                  <a:schemeClr val="tx2"/>
                </a:solidFill>
                <a:latin typeface="+mj-lt"/>
              </a:rPr>
              <a:t>Java</a:t>
            </a: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42528" y="1977993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6700" indent="-266700" algn="l"/>
            <a:r>
              <a:rPr lang="en-US" sz="2800" dirty="0" smtClean="0">
                <a:solidFill>
                  <a:schemeClr val="tx2"/>
                </a:solidFill>
              </a:rPr>
              <a:t>2</a:t>
            </a:r>
            <a:r>
              <a:rPr lang="ru-RU" sz="2800" dirty="0" smtClean="0">
                <a:solidFill>
                  <a:schemeClr val="tx2"/>
                </a:solidFill>
              </a:rPr>
              <a:t>. Углубленное</a:t>
            </a:r>
            <a:endParaRPr lang="ru-RU" sz="2800" dirty="0">
              <a:solidFill>
                <a:schemeClr val="tx2"/>
              </a:solidFill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342528" y="3441491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</a:rPr>
              <a:t>4</a:t>
            </a:r>
            <a:r>
              <a:rPr lang="ru-RU" sz="2800" dirty="0" smtClean="0">
                <a:solidFill>
                  <a:schemeClr val="tx2"/>
                </a:solidFill>
              </a:rPr>
              <a:t>. </a:t>
            </a:r>
            <a:r>
              <a:rPr lang="ru-RU" sz="2800" dirty="0">
                <a:solidFill>
                  <a:schemeClr val="tx2"/>
                </a:solidFill>
              </a:rPr>
              <a:t>Платформа </a:t>
            </a:r>
            <a:r>
              <a:rPr lang="en-US" sz="2800" dirty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342528" y="2709742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6700" indent="-266700" algn="l"/>
            <a:r>
              <a:rPr lang="en-US" sz="2800" dirty="0" smtClean="0">
                <a:solidFill>
                  <a:schemeClr val="tx2"/>
                </a:solidFill>
              </a:rPr>
              <a:t>3</a:t>
            </a:r>
            <a:r>
              <a:rPr lang="ru-RU" sz="2800" dirty="0" smtClean="0">
                <a:solidFill>
                  <a:schemeClr val="tx2"/>
                </a:solidFill>
              </a:rPr>
              <a:t>. Программирование</a:t>
            </a:r>
            <a:endParaRPr lang="ru-RU" sz="2800" dirty="0">
              <a:solidFill>
                <a:schemeClr val="tx2"/>
              </a:solidFill>
            </a:endParaRPr>
          </a:p>
        </p:txBody>
      </p:sp>
      <p:sp>
        <p:nvSpPr>
          <p:cNvPr id="15" name="Заголовок 1"/>
          <p:cNvSpPr txBox="1">
            <a:spLocks/>
          </p:cNvSpPr>
          <p:nvPr/>
        </p:nvSpPr>
        <p:spPr>
          <a:xfrm>
            <a:off x="355780" y="4174975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400">
                <a:solidFill>
                  <a:srgbClr val="FF0000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2"/>
                </a:solidFill>
                <a:latin typeface="+mj-lt"/>
              </a:rPr>
              <a:t>5</a:t>
            </a:r>
            <a:r>
              <a:rPr lang="ru-RU" sz="2800" dirty="0" smtClean="0">
                <a:solidFill>
                  <a:schemeClr val="tx2"/>
                </a:solidFill>
                <a:latin typeface="+mj-lt"/>
              </a:rPr>
              <a:t>. </a:t>
            </a:r>
            <a:r>
              <a:rPr lang="en-US" sz="2800" dirty="0">
                <a:solidFill>
                  <a:schemeClr val="tx2"/>
                </a:solidFill>
                <a:latin typeface="+mj-lt"/>
              </a:rPr>
              <a:t>abstract, interface</a:t>
            </a: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355780" y="4907446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6700" indent="-266700" algn="l"/>
            <a:r>
              <a:rPr lang="ru-RU" sz="2800" dirty="0" smtClean="0">
                <a:solidFill>
                  <a:schemeClr val="tx2"/>
                </a:solidFill>
              </a:rPr>
              <a:t>6. </a:t>
            </a:r>
            <a:r>
              <a:rPr lang="en-US" sz="2800" dirty="0">
                <a:solidFill>
                  <a:schemeClr val="tx2"/>
                </a:solidFill>
              </a:rPr>
              <a:t>Object</a:t>
            </a: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382285" y="5613409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solidFill>
                  <a:srgbClr val="FF0000"/>
                </a:solidFill>
              </a:rPr>
              <a:t>7. </a:t>
            </a:r>
            <a:r>
              <a:rPr lang="en-US" sz="2800" dirty="0">
                <a:solidFill>
                  <a:srgbClr val="FF0000"/>
                </a:solidFill>
              </a:rPr>
              <a:t>Generics</a:t>
            </a:r>
          </a:p>
        </p:txBody>
      </p:sp>
    </p:spTree>
    <p:extLst>
      <p:ext uri="{BB962C8B-B14F-4D97-AF65-F5344CB8AC3E}">
        <p14:creationId xmlns:p14="http://schemas.microsoft.com/office/powerpoint/2010/main" xmlns="" val="22681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461229" y="3365027"/>
            <a:ext cx="8535134" cy="2892898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1229" y="2215355"/>
            <a:ext cx="8535134" cy="1041054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229" y="1606549"/>
            <a:ext cx="8535134" cy="432000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  <a:latin typeface="+mn-lt"/>
              </a:rPr>
              <a:t>generics (templates)</a:t>
            </a:r>
            <a:endParaRPr lang="ru-RU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457200" y="1606549"/>
            <a:ext cx="2412000" cy="432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noAutofit/>
          </a:bodyPr>
          <a:lstStyle/>
          <a:p>
            <a:pPr algn="ctr"/>
            <a:r>
              <a:rPr lang="en-US" sz="1900" dirty="0" smtClean="0">
                <a:solidFill>
                  <a:schemeClr val="tx2"/>
                </a:solidFill>
              </a:rPr>
              <a:t>Generic programming</a:t>
            </a:r>
            <a:endParaRPr lang="ru-RU" sz="1900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5488" y="2492896"/>
            <a:ext cx="534633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00" dirty="0" smtClean="0"/>
              <a:t>N </a:t>
            </a:r>
            <a:r>
              <a:rPr lang="ru-RU" sz="1900" dirty="0" smtClean="0"/>
              <a:t>алгоритмов, </a:t>
            </a:r>
            <a:r>
              <a:rPr lang="en-US" sz="1900" dirty="0" smtClean="0"/>
              <a:t>M </a:t>
            </a:r>
            <a:r>
              <a:rPr lang="ru-RU" sz="1900" dirty="0" smtClean="0"/>
              <a:t>типов данных. </a:t>
            </a:r>
            <a:r>
              <a:rPr lang="en-US" sz="1900" dirty="0" smtClean="0"/>
              <a:t>N * M </a:t>
            </a:r>
            <a:r>
              <a:rPr lang="ru-RU" sz="1900" dirty="0" smtClean="0"/>
              <a:t>реализаций?</a:t>
            </a:r>
            <a:endParaRPr lang="ru-RU" sz="1900" dirty="0"/>
          </a:p>
        </p:txBody>
      </p:sp>
      <p:sp>
        <p:nvSpPr>
          <p:cNvPr id="17" name="TextBox 16"/>
          <p:cNvSpPr txBox="1"/>
          <p:nvPr/>
        </p:nvSpPr>
        <p:spPr>
          <a:xfrm>
            <a:off x="675488" y="2900263"/>
            <a:ext cx="548316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900" dirty="0" smtClean="0"/>
              <a:t>Алгоритмы работают с шаблонами =</a:t>
            </a:r>
            <a:r>
              <a:rPr lang="en-US" sz="1900" dirty="0" smtClean="0"/>
              <a:t>&gt; N </a:t>
            </a:r>
            <a:r>
              <a:rPr lang="ru-RU" sz="1900" dirty="0" smtClean="0"/>
              <a:t>реализаций</a:t>
            </a:r>
            <a:endParaRPr lang="ru-RU" sz="1900" dirty="0"/>
          </a:p>
        </p:txBody>
      </p:sp>
      <p:sp>
        <p:nvSpPr>
          <p:cNvPr id="18" name="TextBox 17"/>
          <p:cNvSpPr txBox="1"/>
          <p:nvPr/>
        </p:nvSpPr>
        <p:spPr>
          <a:xfrm>
            <a:off x="602488" y="2133699"/>
            <a:ext cx="2922595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900" dirty="0" smtClean="0">
                <a:solidFill>
                  <a:schemeClr val="accent6"/>
                </a:solidFill>
              </a:rPr>
              <a:t>Универсальные алгоритмы</a:t>
            </a:r>
            <a:endParaRPr lang="ru-RU" sz="1900" dirty="0">
              <a:solidFill>
                <a:schemeClr val="accent6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6695" y="3369528"/>
            <a:ext cx="331895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dirty="0" smtClean="0">
                <a:solidFill>
                  <a:schemeClr val="accent6"/>
                </a:solidFill>
              </a:rPr>
              <a:t>Примеры</a:t>
            </a:r>
            <a:r>
              <a:rPr lang="en-GB" sz="1900" dirty="0" smtClean="0">
                <a:solidFill>
                  <a:schemeClr val="accent6"/>
                </a:solidFill>
              </a:rPr>
              <a:t> </a:t>
            </a:r>
            <a:r>
              <a:rPr lang="ru-RU" sz="1900" dirty="0" smtClean="0">
                <a:solidFill>
                  <a:schemeClr val="accent6"/>
                </a:solidFill>
              </a:rPr>
              <a:t>синтаксиса</a:t>
            </a:r>
            <a:endParaRPr lang="ru-RU" sz="1900" dirty="0">
              <a:solidFill>
                <a:schemeClr val="accent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9047" y="3753406"/>
            <a:ext cx="508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yriad Pro" pitchFamily="34" charset="0"/>
                <a:cs typeface="Calibri" pitchFamily="34" charset="0"/>
              </a:rPr>
              <a:t>List&lt;String&gt; students = </a:t>
            </a:r>
            <a:r>
              <a:rPr lang="en-US" dirty="0" smtClean="0">
                <a:solidFill>
                  <a:srgbClr val="953735"/>
                </a:solidFill>
                <a:latin typeface="Myriad Pro" pitchFamily="34" charset="0"/>
                <a:cs typeface="Calibri" pitchFamily="34" charset="0"/>
              </a:rPr>
              <a:t>new</a:t>
            </a:r>
            <a:r>
              <a:rPr lang="en-US" dirty="0" smtClean="0">
                <a:latin typeface="Myriad Pro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Myriad Pro" pitchFamily="34" charset="0"/>
                <a:cs typeface="Calibri" pitchFamily="34" charset="0"/>
              </a:rPr>
              <a:t>ArrayList</a:t>
            </a:r>
            <a:r>
              <a:rPr lang="en-US" dirty="0" smtClean="0">
                <a:latin typeface="Myriad Pro" pitchFamily="34" charset="0"/>
                <a:cs typeface="Calibri" pitchFamily="34" charset="0"/>
              </a:rPr>
              <a:t>&lt;String&gt;();</a:t>
            </a:r>
            <a:endParaRPr lang="ru-RU" dirty="0">
              <a:latin typeface="Myriad Pro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9047" y="4160773"/>
            <a:ext cx="747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yriad Pro" pitchFamily="34" charset="0"/>
                <a:cs typeface="Calibri" pitchFamily="34" charset="0"/>
              </a:rPr>
              <a:t>Map&lt;Integer, String&gt; </a:t>
            </a:r>
            <a:r>
              <a:rPr lang="en-US" dirty="0" err="1" smtClean="0">
                <a:latin typeface="Myriad Pro" pitchFamily="34" charset="0"/>
                <a:cs typeface="Calibri" pitchFamily="34" charset="0"/>
              </a:rPr>
              <a:t>indexToName</a:t>
            </a:r>
            <a:r>
              <a:rPr lang="en-US" dirty="0" smtClean="0">
                <a:latin typeface="Myriad Pro" pitchFamily="34" charset="0"/>
                <a:cs typeface="Calibri" pitchFamily="34" charset="0"/>
              </a:rPr>
              <a:t> = </a:t>
            </a:r>
            <a:r>
              <a:rPr lang="en-US" dirty="0" smtClean="0">
                <a:solidFill>
                  <a:srgbClr val="953735"/>
                </a:solidFill>
                <a:latin typeface="Myriad Pro" pitchFamily="34" charset="0"/>
                <a:cs typeface="Calibri" pitchFamily="34" charset="0"/>
              </a:rPr>
              <a:t>new</a:t>
            </a:r>
            <a:r>
              <a:rPr lang="en-US" dirty="0" smtClean="0">
                <a:latin typeface="Myriad Pro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Myriad Pro" pitchFamily="34" charset="0"/>
                <a:cs typeface="Calibri" pitchFamily="34" charset="0"/>
              </a:rPr>
              <a:t>HashMap</a:t>
            </a:r>
            <a:r>
              <a:rPr lang="en-US" dirty="0" smtClean="0">
                <a:latin typeface="Myriad Pro" pitchFamily="34" charset="0"/>
                <a:cs typeface="Calibri" pitchFamily="34" charset="0"/>
              </a:rPr>
              <a:t>&lt;Integer, String&gt;();</a:t>
            </a:r>
            <a:endParaRPr lang="ru-RU" dirty="0">
              <a:latin typeface="Myriad Pro" pitchFamily="34" charset="0"/>
              <a:cs typeface="Calibr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9047" y="4592821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  <a:latin typeface="Myriad Pro" pitchFamily="34" charset="0"/>
                <a:cs typeface="Calibri" pitchFamily="34" charset="0"/>
              </a:rPr>
              <a:t>void</a:t>
            </a:r>
            <a:r>
              <a:rPr lang="en-US" dirty="0" smtClean="0">
                <a:latin typeface="Myriad Pro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Myriad Pro" pitchFamily="34" charset="0"/>
                <a:cs typeface="Calibri" pitchFamily="34" charset="0"/>
              </a:rPr>
              <a:t>printCollection</a:t>
            </a:r>
            <a:r>
              <a:rPr lang="en-US" dirty="0" smtClean="0">
                <a:latin typeface="Myriad Pro" pitchFamily="34" charset="0"/>
                <a:cs typeface="Calibri" pitchFamily="34" charset="0"/>
              </a:rPr>
              <a:t>(List&lt;Integer&gt; collection){…};</a:t>
            </a:r>
            <a:endParaRPr lang="ru-RU" dirty="0">
              <a:latin typeface="Myriad Pro" pitchFamily="34" charset="0"/>
              <a:cs typeface="Calibri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9047" y="5024869"/>
            <a:ext cx="458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  <a:latin typeface="Myriad Pro" pitchFamily="34" charset="0"/>
                <a:cs typeface="Calibri" pitchFamily="34" charset="0"/>
              </a:rPr>
              <a:t>void</a:t>
            </a:r>
            <a:r>
              <a:rPr lang="en-US" dirty="0" smtClean="0">
                <a:latin typeface="Myriad Pro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Myriad Pro" pitchFamily="34" charset="0"/>
                <a:cs typeface="Calibri" pitchFamily="34" charset="0"/>
              </a:rPr>
              <a:t>printCollection</a:t>
            </a:r>
            <a:r>
              <a:rPr lang="en-US" dirty="0" smtClean="0">
                <a:latin typeface="Myriad Pro" pitchFamily="34" charset="0"/>
                <a:cs typeface="Calibri" pitchFamily="34" charset="0"/>
              </a:rPr>
              <a:t>(List&lt;?&gt; collection) {…};</a:t>
            </a:r>
            <a:endParaRPr lang="ru-RU" dirty="0">
              <a:latin typeface="Myriad Pro" pitchFamily="34" charset="0"/>
              <a:cs typeface="Calibri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9047" y="5456917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  <a:latin typeface="Myriad Pro" pitchFamily="34" charset="0"/>
                <a:cs typeface="Calibri" pitchFamily="34" charset="0"/>
              </a:rPr>
              <a:t>void</a:t>
            </a:r>
            <a:r>
              <a:rPr lang="en-US" dirty="0" smtClean="0">
                <a:latin typeface="Myriad Pro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Myriad Pro" pitchFamily="34" charset="0"/>
                <a:cs typeface="Calibri" pitchFamily="34" charset="0"/>
              </a:rPr>
              <a:t>drawShape</a:t>
            </a:r>
            <a:r>
              <a:rPr lang="en-US" dirty="0" smtClean="0">
                <a:latin typeface="Myriad Pro" pitchFamily="34" charset="0"/>
                <a:cs typeface="Calibri" pitchFamily="34" charset="0"/>
              </a:rPr>
              <a:t>(List&lt;Shape&gt; shapes) {…};</a:t>
            </a:r>
            <a:endParaRPr lang="ru-RU" dirty="0">
              <a:latin typeface="Myriad Pro" pitchFamily="34" charset="0"/>
              <a:cs typeface="Calibri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9047" y="5888965"/>
            <a:ext cx="5673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  <a:latin typeface="Myriad Pro" pitchFamily="34" charset="0"/>
                <a:cs typeface="Calibri" pitchFamily="34" charset="0"/>
              </a:rPr>
              <a:t>void</a:t>
            </a:r>
            <a:r>
              <a:rPr lang="en-US" dirty="0" smtClean="0">
                <a:latin typeface="Myriad Pro" pitchFamily="34" charset="0"/>
                <a:cs typeface="Calibri" pitchFamily="34" charset="0"/>
              </a:rPr>
              <a:t> </a:t>
            </a:r>
            <a:r>
              <a:rPr lang="en-US" dirty="0" err="1" smtClean="0">
                <a:latin typeface="Myriad Pro" pitchFamily="34" charset="0"/>
                <a:cs typeface="Calibri" pitchFamily="34" charset="0"/>
              </a:rPr>
              <a:t>drawShape</a:t>
            </a:r>
            <a:r>
              <a:rPr lang="en-US" dirty="0" smtClean="0">
                <a:latin typeface="Myriad Pro" pitchFamily="34" charset="0"/>
                <a:cs typeface="Calibri" pitchFamily="34" charset="0"/>
              </a:rPr>
              <a:t>(List&lt;? </a:t>
            </a:r>
            <a:r>
              <a:rPr lang="en-US" dirty="0" smtClean="0">
                <a:solidFill>
                  <a:srgbClr val="953735"/>
                </a:solidFill>
                <a:latin typeface="Myriad Pro" pitchFamily="34" charset="0"/>
                <a:cs typeface="Calibri" pitchFamily="34" charset="0"/>
              </a:rPr>
              <a:t>extends</a:t>
            </a:r>
            <a:r>
              <a:rPr lang="en-US" dirty="0" smtClean="0">
                <a:latin typeface="Myriad Pro" pitchFamily="34" charset="0"/>
                <a:cs typeface="Calibri" pitchFamily="34" charset="0"/>
              </a:rPr>
              <a:t> Shape&gt; shapes) {…};</a:t>
            </a:r>
            <a:endParaRPr lang="ru-RU" dirty="0">
              <a:latin typeface="Myriad Pro" pitchFamily="34" charset="0"/>
              <a:cs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43172" y="1630189"/>
            <a:ext cx="6072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cs typeface="Arial"/>
              </a:rPr>
              <a:t>―</a:t>
            </a:r>
            <a:r>
              <a:rPr lang="en-US" dirty="0" smtClean="0"/>
              <a:t> </a:t>
            </a:r>
            <a:r>
              <a:rPr lang="ru-RU" dirty="0" smtClean="0"/>
              <a:t>аглоритмы для типов, которые будут указыны позже</a:t>
            </a:r>
            <a:endParaRPr lang="ru-RU" dirty="0"/>
          </a:p>
        </p:txBody>
      </p:sp>
      <p:sp>
        <p:nvSpPr>
          <p:cNvPr id="30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468383"/>
            <a:ext cx="1983288" cy="365125"/>
          </a:xfrm>
          <a:prstGeom prst="rect">
            <a:avLst/>
          </a:prstGeom>
        </p:spPr>
        <p:txBody>
          <a:bodyPr/>
          <a:lstStyle/>
          <a:p>
            <a:pPr algn="r"/>
            <a:fld id="{339DFA6D-C532-469F-849C-776AA2547B17}" type="slidenum">
              <a:rPr lang="ru-RU" sz="1200" smtClean="0"/>
              <a:pPr algn="r"/>
              <a:t>35</a:t>
            </a:fld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22681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461229" y="4105884"/>
            <a:ext cx="8535134" cy="1972045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1229" y="1481678"/>
            <a:ext cx="8535134" cy="869636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+mn-lt"/>
              </a:rPr>
              <a:t>g</a:t>
            </a:r>
            <a:r>
              <a:rPr lang="en-US" b="1" dirty="0" smtClean="0">
                <a:solidFill>
                  <a:schemeClr val="bg1"/>
                </a:solidFill>
                <a:latin typeface="+mn-lt"/>
              </a:rPr>
              <a:t>enerics</a:t>
            </a:r>
            <a:r>
              <a:rPr lang="en-GB" dirty="0" smtClean="0">
                <a:latin typeface="+mn-lt"/>
              </a:rPr>
              <a:t> </a:t>
            </a:r>
            <a:r>
              <a:rPr lang="en-GB" dirty="0" err="1" smtClean="0">
                <a:latin typeface="+mn-lt"/>
              </a:rPr>
              <a:t>vs</a:t>
            </a:r>
            <a:r>
              <a:rPr lang="en-GB" dirty="0" smtClean="0">
                <a:latin typeface="+mn-lt"/>
              </a:rPr>
              <a:t> inheritance</a:t>
            </a:r>
            <a:endParaRPr lang="ru-RU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7127" y="1876463"/>
            <a:ext cx="423866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900" dirty="0"/>
              <a:t>принцип «разновидность чего-то» (</a:t>
            </a:r>
            <a:r>
              <a:rPr lang="en-GB" sz="1900" dirty="0">
                <a:solidFill>
                  <a:srgbClr val="FF0000"/>
                </a:solidFill>
              </a:rPr>
              <a:t>is a</a:t>
            </a:r>
            <a:r>
              <a:rPr lang="en-GB" sz="1900" dirty="0"/>
              <a:t>)</a:t>
            </a:r>
            <a:endParaRPr lang="ru-RU" sz="1900" dirty="0"/>
          </a:p>
        </p:txBody>
      </p:sp>
      <p:sp>
        <p:nvSpPr>
          <p:cNvPr id="21" name="TextBox 20"/>
          <p:cNvSpPr txBox="1"/>
          <p:nvPr/>
        </p:nvSpPr>
        <p:spPr>
          <a:xfrm>
            <a:off x="658227" y="4601545"/>
            <a:ext cx="5621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953735"/>
                </a:solidFill>
                <a:cs typeface="Calibri" pitchFamily="34" charset="0"/>
              </a:rPr>
              <a:t>c</a:t>
            </a:r>
            <a:r>
              <a:rPr lang="en-US" dirty="0" smtClean="0">
                <a:solidFill>
                  <a:srgbClr val="953735"/>
                </a:solidFill>
                <a:cs typeface="Calibri" pitchFamily="34" charset="0"/>
              </a:rPr>
              <a:t>lass</a:t>
            </a:r>
            <a:r>
              <a:rPr lang="en-US" dirty="0" smtClean="0">
                <a:cs typeface="Calibri" pitchFamily="34" charset="0"/>
              </a:rPr>
              <a:t> </a:t>
            </a:r>
            <a:r>
              <a:rPr lang="ru-RU" dirty="0" smtClean="0">
                <a:cs typeface="Calibri" pitchFamily="34" charset="0"/>
              </a:rPr>
              <a:t>Ветеринар</a:t>
            </a:r>
            <a:r>
              <a:rPr lang="en-GB" dirty="0" smtClean="0">
                <a:cs typeface="Calibri" pitchFamily="34" charset="0"/>
              </a:rPr>
              <a:t>&lt;T</a:t>
            </a:r>
            <a:r>
              <a:rPr lang="ru-RU" dirty="0" smtClean="0">
                <a:cs typeface="Calibri" pitchFamily="34" charset="0"/>
              </a:rPr>
              <a:t> </a:t>
            </a:r>
            <a:r>
              <a:rPr lang="en-GB" dirty="0" smtClean="0">
                <a:solidFill>
                  <a:srgbClr val="953735"/>
                </a:solidFill>
                <a:cs typeface="Calibri" pitchFamily="34" charset="0"/>
              </a:rPr>
              <a:t>extends</a:t>
            </a:r>
            <a:r>
              <a:rPr lang="en-GB" dirty="0" smtClean="0">
                <a:cs typeface="Calibri" pitchFamily="34" charset="0"/>
              </a:rPr>
              <a:t> </a:t>
            </a:r>
            <a:r>
              <a:rPr lang="ru-RU" dirty="0" smtClean="0">
                <a:cs typeface="Calibri" pitchFamily="34" charset="0"/>
              </a:rPr>
              <a:t>Животное</a:t>
            </a:r>
            <a:r>
              <a:rPr lang="en-GB" dirty="0" smtClean="0">
                <a:cs typeface="Calibri" pitchFamily="34" charset="0"/>
              </a:rPr>
              <a:t>&gt; </a:t>
            </a:r>
            <a:r>
              <a:rPr lang="en-US" dirty="0" smtClean="0">
                <a:solidFill>
                  <a:srgbClr val="953735"/>
                </a:solidFill>
                <a:cs typeface="Calibri" pitchFamily="34" charset="0"/>
              </a:rPr>
              <a:t>extends</a:t>
            </a:r>
            <a:r>
              <a:rPr lang="en-US" dirty="0" smtClean="0">
                <a:cs typeface="Calibri" pitchFamily="34" charset="0"/>
              </a:rPr>
              <a:t> </a:t>
            </a:r>
            <a:r>
              <a:rPr lang="ru-RU" dirty="0" smtClean="0">
                <a:cs typeface="Calibri" pitchFamily="34" charset="0"/>
              </a:rPr>
              <a:t>Человек</a:t>
            </a:r>
            <a:endParaRPr lang="ru-RU" dirty="0"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8227" y="5008912"/>
            <a:ext cx="2313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cs typeface="Calibri" pitchFamily="34" charset="0"/>
              </a:rPr>
              <a:t>T: </a:t>
            </a:r>
            <a:r>
              <a:rPr lang="ru-RU" dirty="0" smtClean="0">
                <a:cs typeface="Calibri" pitchFamily="34" charset="0"/>
              </a:rPr>
              <a:t>Слон, Собака, Мышь</a:t>
            </a:r>
            <a:endParaRPr lang="ru-RU" dirty="0">
              <a:cs typeface="Calibri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32868" y="2676112"/>
            <a:ext cx="8535134" cy="1041054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7126" y="3189599"/>
            <a:ext cx="500649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900" dirty="0" smtClean="0"/>
              <a:t>принцип «специализируется на» (</a:t>
            </a:r>
            <a:r>
              <a:rPr lang="en-GB" sz="1900" dirty="0" smtClean="0">
                <a:solidFill>
                  <a:srgbClr val="FF0000"/>
                </a:solidFill>
              </a:rPr>
              <a:t>of something</a:t>
            </a:r>
            <a:r>
              <a:rPr lang="en-GB" sz="1900" dirty="0" smtClean="0"/>
              <a:t>)</a:t>
            </a:r>
            <a:endParaRPr lang="ru-RU" sz="1900" dirty="0"/>
          </a:p>
        </p:txBody>
      </p:sp>
      <p:sp>
        <p:nvSpPr>
          <p:cNvPr id="14" name="TextBox 13"/>
          <p:cNvSpPr txBox="1"/>
          <p:nvPr/>
        </p:nvSpPr>
        <p:spPr>
          <a:xfrm>
            <a:off x="685367" y="5449410"/>
            <a:ext cx="7816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cs typeface="Calibri" pitchFamily="34" charset="0"/>
              </a:rPr>
              <a:t>В случае Т</a:t>
            </a:r>
            <a:r>
              <a:rPr lang="en-GB" dirty="0" smtClean="0">
                <a:cs typeface="Calibri" pitchFamily="34" charset="0"/>
              </a:rPr>
              <a:t>: </a:t>
            </a:r>
            <a:r>
              <a:rPr lang="ru-RU" dirty="0" smtClean="0">
                <a:cs typeface="Calibri" pitchFamily="34" charset="0"/>
              </a:rPr>
              <a:t>Человек, получаем ветеринара по людям – врача</a:t>
            </a:r>
            <a:endParaRPr lang="ru-RU" dirty="0">
              <a:cs typeface="Calibri" pitchFamily="34" charset="0"/>
            </a:endParaRPr>
          </a:p>
        </p:txBody>
      </p:sp>
      <p:sp>
        <p:nvSpPr>
          <p:cNvPr id="15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468383"/>
            <a:ext cx="1983288" cy="365125"/>
          </a:xfrm>
          <a:prstGeom prst="rect">
            <a:avLst/>
          </a:prstGeom>
        </p:spPr>
        <p:txBody>
          <a:bodyPr/>
          <a:lstStyle/>
          <a:p>
            <a:pPr algn="r"/>
            <a:fld id="{339DFA6D-C532-469F-849C-776AA2547B17}" type="slidenum">
              <a:rPr lang="ru-RU" sz="1200" smtClean="0"/>
              <a:pPr algn="r"/>
              <a:t>36</a:t>
            </a:fld>
            <a:endParaRPr lang="ru-RU" sz="1200" dirty="0"/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269816" y="3995297"/>
            <a:ext cx="4938998" cy="46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400" b="1">
                <a:latin typeface="PF Isotext Pro" pitchFamily="2" charset="0"/>
                <a:cs typeface="Arial" pitchFamily="34" charset="0"/>
              </a:defRPr>
            </a:lvl1pPr>
          </a:lstStyle>
          <a:p>
            <a:r>
              <a:rPr lang="ru-RU" dirty="0"/>
              <a:t>Пример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269816" y="2560223"/>
            <a:ext cx="4938998" cy="46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400" b="1">
                <a:latin typeface="PF Isotext Pro" pitchFamily="2" charset="0"/>
                <a:cs typeface="Arial" pitchFamily="34" charset="0"/>
              </a:defRPr>
            </a:lvl1pPr>
          </a:lstStyle>
          <a:p>
            <a:r>
              <a:rPr lang="ru-RU" dirty="0"/>
              <a:t>Шаблон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269816" y="1247678"/>
            <a:ext cx="4938998" cy="46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400" b="1">
                <a:latin typeface="PF Isotext Pro" pitchFamily="2" charset="0"/>
                <a:cs typeface="Arial" pitchFamily="34" charset="0"/>
              </a:defRPr>
            </a:lvl1pPr>
          </a:lstStyle>
          <a:p>
            <a:r>
              <a:rPr lang="ru-RU" dirty="0"/>
              <a:t>Наследование</a:t>
            </a:r>
          </a:p>
        </p:txBody>
      </p:sp>
    </p:spTree>
    <p:extLst>
      <p:ext uri="{BB962C8B-B14F-4D97-AF65-F5344CB8AC3E}">
        <p14:creationId xmlns:p14="http://schemas.microsoft.com/office/powerpoint/2010/main" xmlns="" val="158756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61229" y="1600200"/>
            <a:ext cx="8535134" cy="4788074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generics (templates)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8812" y="1952154"/>
            <a:ext cx="6303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Myriad Pro"/>
                <a:cs typeface="Calibri" pitchFamily="34" charset="0"/>
              </a:rPr>
              <a:t>List students </a:t>
            </a:r>
            <a:r>
              <a:rPr lang="ru-RU" dirty="0" smtClean="0">
                <a:latin typeface="Myriad Pro"/>
                <a:cs typeface="Calibri" pitchFamily="34" charset="0"/>
              </a:rPr>
              <a:t>==</a:t>
            </a:r>
            <a:r>
              <a:rPr lang="en-US" dirty="0" smtClean="0">
                <a:latin typeface="Myriad Pro"/>
                <a:cs typeface="Calibri" pitchFamily="34" charset="0"/>
              </a:rPr>
              <a:t> List&lt;Object&gt; </a:t>
            </a:r>
            <a:r>
              <a:rPr lang="en-US" dirty="0" smtClean="0">
                <a:latin typeface="Myriad Pro"/>
                <a:cs typeface="Calibri" pitchFamily="34" charset="0"/>
              </a:rPr>
              <a:t>students</a:t>
            </a:r>
            <a:r>
              <a:rPr lang="ru-RU" dirty="0" smtClean="0">
                <a:latin typeface="Myriad Pro"/>
                <a:cs typeface="Calibri" pitchFamily="34" charset="0"/>
              </a:rPr>
              <a:t> ==</a:t>
            </a:r>
            <a:r>
              <a:rPr lang="en-US" dirty="0" smtClean="0">
                <a:latin typeface="Myriad Pro"/>
                <a:cs typeface="Calibri" pitchFamily="34" charset="0"/>
              </a:rPr>
              <a:t> </a:t>
            </a:r>
            <a:r>
              <a:rPr lang="en-US" smtClean="0">
                <a:latin typeface="Myriad Pro"/>
                <a:cs typeface="Calibri" pitchFamily="34" charset="0"/>
              </a:rPr>
              <a:t>List&lt;?&gt; </a:t>
            </a:r>
            <a:r>
              <a:rPr lang="en-US" dirty="0" smtClean="0">
                <a:latin typeface="Myriad Pro"/>
                <a:cs typeface="Calibri" pitchFamily="34" charset="0"/>
              </a:rPr>
              <a:t>students</a:t>
            </a:r>
            <a:endParaRPr lang="ru-RU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8812" y="2366293"/>
            <a:ext cx="86764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  <a:latin typeface="Myriad Pro"/>
                <a:cs typeface="Calibri" pitchFamily="34" charset="0"/>
              </a:rPr>
              <a:t>public static </a:t>
            </a:r>
            <a:r>
              <a:rPr lang="en-US" dirty="0" smtClean="0">
                <a:latin typeface="Myriad Pro"/>
                <a:cs typeface="Calibri" pitchFamily="34" charset="0"/>
              </a:rPr>
              <a:t>Object </a:t>
            </a:r>
            <a:r>
              <a:rPr lang="en-US" dirty="0" err="1" smtClean="0">
                <a:latin typeface="Myriad Pro"/>
                <a:cs typeface="Calibri" pitchFamily="34" charset="0"/>
              </a:rPr>
              <a:t>getFirstValue</a:t>
            </a:r>
            <a:r>
              <a:rPr lang="en-US" dirty="0" smtClean="0">
                <a:latin typeface="Myriad Pro"/>
                <a:cs typeface="Calibri" pitchFamily="34" charset="0"/>
              </a:rPr>
              <a:t>(List </a:t>
            </a:r>
            <a:r>
              <a:rPr lang="en-US" dirty="0" err="1" smtClean="0">
                <a:latin typeface="Myriad Pro"/>
                <a:cs typeface="Calibri" pitchFamily="34" charset="0"/>
              </a:rPr>
              <a:t>listOfNumbers</a:t>
            </a:r>
            <a:r>
              <a:rPr lang="en-US" dirty="0" smtClean="0">
                <a:latin typeface="Myriad Pro"/>
                <a:cs typeface="Calibri" pitchFamily="34" charset="0"/>
              </a:rPr>
              <a:t>){</a:t>
            </a:r>
          </a:p>
          <a:p>
            <a:r>
              <a:rPr lang="en-US" dirty="0" smtClean="0">
                <a:latin typeface="Myriad Pro"/>
                <a:cs typeface="Calibri" pitchFamily="34" charset="0"/>
              </a:rPr>
              <a:t>	</a:t>
            </a:r>
            <a:r>
              <a:rPr lang="en-US" dirty="0" smtClean="0">
                <a:solidFill>
                  <a:srgbClr val="953735"/>
                </a:solidFill>
                <a:latin typeface="Myriad Pro"/>
                <a:cs typeface="Calibri" pitchFamily="34" charset="0"/>
              </a:rPr>
              <a:t>return </a:t>
            </a:r>
            <a:r>
              <a:rPr lang="en-US" dirty="0" err="1" smtClean="0">
                <a:latin typeface="Myriad Pro"/>
                <a:cs typeface="Calibri" pitchFamily="34" charset="0"/>
              </a:rPr>
              <a:t>listOfNumbers.get</a:t>
            </a:r>
            <a:r>
              <a:rPr lang="en-US" dirty="0" smtClean="0">
                <a:latin typeface="Myriad Pro"/>
                <a:cs typeface="Calibri" pitchFamily="34" charset="0"/>
              </a:rPr>
              <a:t>(0); </a:t>
            </a:r>
          </a:p>
          <a:p>
            <a:r>
              <a:rPr lang="en-US" dirty="0" smtClean="0">
                <a:latin typeface="Myriad Pro"/>
                <a:cs typeface="Calibri" pitchFamily="34" charset="0"/>
              </a:rPr>
              <a:t>}</a:t>
            </a:r>
          </a:p>
          <a:p>
            <a:endParaRPr lang="en-US" dirty="0" smtClean="0">
              <a:latin typeface="Myriad Pro"/>
              <a:cs typeface="Calibri" pitchFamily="34" charset="0"/>
            </a:endParaRPr>
          </a:p>
          <a:p>
            <a:r>
              <a:rPr lang="en-US" dirty="0" smtClean="0">
                <a:solidFill>
                  <a:srgbClr val="953735"/>
                </a:solidFill>
                <a:latin typeface="Myriad Pro"/>
                <a:cs typeface="Calibri" pitchFamily="34" charset="0"/>
              </a:rPr>
              <a:t>public static </a:t>
            </a:r>
            <a:r>
              <a:rPr lang="en-US" dirty="0" smtClean="0">
                <a:latin typeface="Myriad Pro"/>
                <a:cs typeface="Calibri" pitchFamily="34" charset="0"/>
              </a:rPr>
              <a:t>String </a:t>
            </a:r>
            <a:r>
              <a:rPr lang="en-US" dirty="0" err="1" smtClean="0">
                <a:latin typeface="Myriad Pro"/>
                <a:cs typeface="Calibri" pitchFamily="34" charset="0"/>
              </a:rPr>
              <a:t>getFirstStringValue</a:t>
            </a:r>
            <a:r>
              <a:rPr lang="en-US" dirty="0" smtClean="0">
                <a:latin typeface="Myriad Pro"/>
                <a:cs typeface="Calibri" pitchFamily="34" charset="0"/>
              </a:rPr>
              <a:t>(List&lt;String&gt; </a:t>
            </a:r>
            <a:r>
              <a:rPr lang="en-US" dirty="0" err="1" smtClean="0">
                <a:latin typeface="Myriad Pro"/>
                <a:cs typeface="Calibri" pitchFamily="34" charset="0"/>
              </a:rPr>
              <a:t>listOfStrings</a:t>
            </a:r>
            <a:r>
              <a:rPr lang="en-US" dirty="0" smtClean="0">
                <a:latin typeface="Myriad Pro"/>
                <a:cs typeface="Calibri" pitchFamily="34" charset="0"/>
              </a:rPr>
              <a:t>){</a:t>
            </a:r>
          </a:p>
          <a:p>
            <a:r>
              <a:rPr lang="en-US" dirty="0" smtClean="0">
                <a:latin typeface="Myriad Pro"/>
                <a:cs typeface="Calibri" pitchFamily="34" charset="0"/>
              </a:rPr>
              <a:t>	</a:t>
            </a:r>
            <a:r>
              <a:rPr lang="en-US" dirty="0" smtClean="0">
                <a:solidFill>
                  <a:srgbClr val="953735"/>
                </a:solidFill>
                <a:latin typeface="Myriad Pro"/>
                <a:cs typeface="Calibri" pitchFamily="34" charset="0"/>
              </a:rPr>
              <a:t>return</a:t>
            </a:r>
            <a:r>
              <a:rPr lang="en-US" dirty="0" smtClean="0">
                <a:latin typeface="Myriad Pro"/>
                <a:cs typeface="Calibri" pitchFamily="34" charset="0"/>
              </a:rPr>
              <a:t> </a:t>
            </a:r>
            <a:r>
              <a:rPr lang="en-US" dirty="0" err="1" smtClean="0">
                <a:latin typeface="Myriad Pro"/>
                <a:cs typeface="Calibri" pitchFamily="34" charset="0"/>
              </a:rPr>
              <a:t>listOfStrings.get</a:t>
            </a:r>
            <a:r>
              <a:rPr lang="en-US" dirty="0" smtClean="0">
                <a:latin typeface="Myriad Pro"/>
                <a:cs typeface="Calibri" pitchFamily="34" charset="0"/>
              </a:rPr>
              <a:t>(0); </a:t>
            </a:r>
          </a:p>
          <a:p>
            <a:r>
              <a:rPr lang="en-US" dirty="0" smtClean="0">
                <a:latin typeface="Myriad Pro"/>
                <a:cs typeface="Calibri" pitchFamily="34" charset="0"/>
              </a:rPr>
              <a:t>}</a:t>
            </a:r>
          </a:p>
          <a:p>
            <a:endParaRPr lang="en-US" dirty="0" smtClean="0">
              <a:latin typeface="Myriad Pro"/>
              <a:cs typeface="Calibri" pitchFamily="34" charset="0"/>
            </a:endParaRPr>
          </a:p>
          <a:p>
            <a:r>
              <a:rPr lang="en-US" dirty="0" smtClean="0">
                <a:solidFill>
                  <a:srgbClr val="953735"/>
                </a:solidFill>
                <a:latin typeface="Myriad Pro"/>
                <a:cs typeface="Calibri" pitchFamily="34" charset="0"/>
              </a:rPr>
              <a:t>public static void </a:t>
            </a:r>
            <a:r>
              <a:rPr lang="en-US" dirty="0" smtClean="0">
                <a:latin typeface="Myriad Pro"/>
                <a:cs typeface="Calibri" pitchFamily="34" charset="0"/>
              </a:rPr>
              <a:t>main(String[] </a:t>
            </a:r>
            <a:r>
              <a:rPr lang="en-US" dirty="0" err="1" smtClean="0">
                <a:latin typeface="Myriad Pro"/>
                <a:cs typeface="Calibri" pitchFamily="34" charset="0"/>
              </a:rPr>
              <a:t>args</a:t>
            </a:r>
            <a:r>
              <a:rPr lang="en-US" dirty="0" smtClean="0">
                <a:latin typeface="Myriad Pro"/>
                <a:cs typeface="Calibri" pitchFamily="34" charset="0"/>
              </a:rPr>
              <a:t>){</a:t>
            </a:r>
          </a:p>
          <a:p>
            <a:r>
              <a:rPr lang="en-US" dirty="0" smtClean="0">
                <a:latin typeface="Myriad Pro"/>
                <a:cs typeface="Calibri" pitchFamily="34" charset="0"/>
              </a:rPr>
              <a:t>	List&lt;Integer&gt; </a:t>
            </a:r>
            <a:r>
              <a:rPr lang="en-US" dirty="0" err="1" smtClean="0">
                <a:latin typeface="Myriad Pro"/>
                <a:cs typeface="Calibri" pitchFamily="34" charset="0"/>
              </a:rPr>
              <a:t>listOfNumbers</a:t>
            </a:r>
            <a:r>
              <a:rPr lang="en-US" dirty="0" smtClean="0">
                <a:latin typeface="Myriad Pro"/>
                <a:cs typeface="Calibri" pitchFamily="34" charset="0"/>
              </a:rPr>
              <a:t> = new </a:t>
            </a:r>
            <a:r>
              <a:rPr lang="en-US" dirty="0" err="1" smtClean="0">
                <a:latin typeface="Myriad Pro"/>
                <a:cs typeface="Calibri" pitchFamily="34" charset="0"/>
              </a:rPr>
              <a:t>ArrayList</a:t>
            </a:r>
            <a:r>
              <a:rPr lang="en-US" dirty="0" smtClean="0">
                <a:latin typeface="Myriad Pro"/>
                <a:cs typeface="Calibri" pitchFamily="34" charset="0"/>
              </a:rPr>
              <a:t>&lt;Integer&gt;();</a:t>
            </a:r>
          </a:p>
          <a:p>
            <a:r>
              <a:rPr lang="en-US" dirty="0" smtClean="0">
                <a:latin typeface="Myriad Pro"/>
                <a:cs typeface="Calibri" pitchFamily="34" charset="0"/>
              </a:rPr>
              <a:t>	</a:t>
            </a:r>
            <a:r>
              <a:rPr lang="en-US" dirty="0" err="1" smtClean="0">
                <a:latin typeface="Myriad Pro"/>
                <a:cs typeface="Calibri" pitchFamily="34" charset="0"/>
              </a:rPr>
              <a:t>listOfNumbers.add</a:t>
            </a:r>
            <a:r>
              <a:rPr lang="en-US" dirty="0" smtClean="0">
                <a:latin typeface="Myriad Pro"/>
                <a:cs typeface="Calibri" pitchFamily="34" charset="0"/>
              </a:rPr>
              <a:t>(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Myriad Pro"/>
                <a:cs typeface="Calibri" pitchFamily="34" charset="0"/>
              </a:rPr>
              <a:t>42</a:t>
            </a:r>
            <a:r>
              <a:rPr lang="en-US" dirty="0" smtClean="0">
                <a:latin typeface="Myriad Pro"/>
                <a:cs typeface="Calibri" pitchFamily="34" charset="0"/>
              </a:rPr>
              <a:t>);</a:t>
            </a:r>
          </a:p>
          <a:p>
            <a:r>
              <a:rPr lang="en-US" dirty="0" smtClean="0">
                <a:latin typeface="Myriad Pro"/>
                <a:cs typeface="Calibri" pitchFamily="34" charset="0"/>
              </a:rPr>
              <a:t>	String name1 = (String) </a:t>
            </a:r>
            <a:r>
              <a:rPr lang="en-US" dirty="0" err="1" smtClean="0">
                <a:latin typeface="Myriad Pro"/>
                <a:cs typeface="Calibri" pitchFamily="34" charset="0"/>
              </a:rPr>
              <a:t>getFirstValue</a:t>
            </a:r>
            <a:r>
              <a:rPr lang="en-US" dirty="0" smtClean="0">
                <a:latin typeface="Myriad Pro"/>
                <a:cs typeface="Calibri" pitchFamily="34" charset="0"/>
              </a:rPr>
              <a:t>(</a:t>
            </a:r>
            <a:r>
              <a:rPr lang="en-US" dirty="0" err="1" smtClean="0">
                <a:latin typeface="Myriad Pro"/>
                <a:cs typeface="Calibri" pitchFamily="34" charset="0"/>
              </a:rPr>
              <a:t>listOfNumbers</a:t>
            </a:r>
            <a:r>
              <a:rPr lang="en-US" dirty="0" smtClean="0">
                <a:latin typeface="Myriad Pro"/>
                <a:cs typeface="Calibri" pitchFamily="34" charset="0"/>
              </a:rPr>
              <a:t>);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/>
                <a:cs typeface="Calibri" pitchFamily="34" charset="0"/>
              </a:rPr>
              <a:t>//Runtime error!</a:t>
            </a:r>
          </a:p>
          <a:p>
            <a:r>
              <a:rPr lang="en-US" dirty="0" smtClean="0">
                <a:latin typeface="Myriad Pro"/>
                <a:cs typeface="Calibri" pitchFamily="34" charset="0"/>
              </a:rPr>
              <a:t>	String name2 = </a:t>
            </a:r>
            <a:r>
              <a:rPr lang="en-US" dirty="0" err="1" smtClean="0">
                <a:latin typeface="Myriad Pro"/>
                <a:cs typeface="Calibri" pitchFamily="34" charset="0"/>
              </a:rPr>
              <a:t>getFirstStringValue</a:t>
            </a:r>
            <a:r>
              <a:rPr lang="en-US" dirty="0" smtClean="0">
                <a:latin typeface="Myriad Pro"/>
                <a:cs typeface="Calibri" pitchFamily="34" charset="0"/>
              </a:rPr>
              <a:t>(</a:t>
            </a:r>
            <a:r>
              <a:rPr lang="en-US" dirty="0" err="1" smtClean="0">
                <a:latin typeface="Myriad Pro"/>
                <a:cs typeface="Calibri" pitchFamily="34" charset="0"/>
              </a:rPr>
              <a:t>listOfNumbers</a:t>
            </a:r>
            <a:r>
              <a:rPr lang="en-US" dirty="0" smtClean="0">
                <a:latin typeface="Myriad Pro"/>
                <a:cs typeface="Calibri" pitchFamily="34" charset="0"/>
              </a:rPr>
              <a:t>);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yriad Pro"/>
                <a:cs typeface="Calibri" pitchFamily="34" charset="0"/>
              </a:rPr>
              <a:t>//Compile error!</a:t>
            </a:r>
          </a:p>
          <a:p>
            <a:r>
              <a:rPr lang="en-US" dirty="0" smtClean="0">
                <a:latin typeface="Myriad Pro"/>
                <a:cs typeface="Calibri" pitchFamily="34" charset="0"/>
              </a:rPr>
              <a:t>}</a:t>
            </a:r>
            <a:endParaRPr lang="ru-RU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468383"/>
            <a:ext cx="1983288" cy="365125"/>
          </a:xfrm>
          <a:prstGeom prst="rect">
            <a:avLst/>
          </a:prstGeom>
        </p:spPr>
        <p:txBody>
          <a:bodyPr/>
          <a:lstStyle/>
          <a:p>
            <a:pPr algn="r"/>
            <a:fld id="{339DFA6D-C532-469F-849C-776AA2547B17}" type="slidenum">
              <a:rPr lang="ru-RU" sz="1200" smtClean="0"/>
              <a:pPr algn="r"/>
              <a:t>37</a:t>
            </a:fld>
            <a:endParaRPr lang="ru-RU" sz="1200" dirty="0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289779" y="1366200"/>
            <a:ext cx="4611970" cy="46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400" b="1">
                <a:latin typeface="PF Isotext Pro" pitchFamily="2" charset="0"/>
                <a:cs typeface="Arial" pitchFamily="34" charset="0"/>
              </a:defRPr>
            </a:lvl1pPr>
          </a:lstStyle>
          <a:p>
            <a:r>
              <a:rPr lang="ru-RU" dirty="0"/>
              <a:t>Типизация значений</a:t>
            </a:r>
          </a:p>
        </p:txBody>
      </p:sp>
    </p:spTree>
    <p:extLst>
      <p:ext uri="{BB962C8B-B14F-4D97-AF65-F5344CB8AC3E}">
        <p14:creationId xmlns:p14="http://schemas.microsoft.com/office/powerpoint/2010/main" xmlns="" val="22681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b="1" dirty="0" smtClean="0">
                <a:solidFill>
                  <a:schemeClr val="bg1"/>
                </a:solidFill>
              </a:rPr>
              <a:t>Класс с шаблонным типом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120" y="1438162"/>
            <a:ext cx="87450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dirty="0" smtClean="0">
                <a:solidFill>
                  <a:srgbClr val="953735"/>
                </a:solidFill>
                <a:latin typeface="Myriad Pro"/>
              </a:rPr>
              <a:t>public class </a:t>
            </a:r>
            <a:r>
              <a:rPr lang="fr-FR" dirty="0" err="1" smtClean="0">
                <a:latin typeface="Myriad Pro"/>
              </a:rPr>
              <a:t>GenericExample</a:t>
            </a:r>
            <a:r>
              <a:rPr lang="fr-FR" dirty="0" smtClean="0">
                <a:solidFill>
                  <a:srgbClr val="FF0000"/>
                </a:solidFill>
                <a:latin typeface="Myriad Pro"/>
              </a:rPr>
              <a:t>&lt;T&gt;</a:t>
            </a:r>
            <a:r>
              <a:rPr lang="fr-FR" dirty="0" smtClean="0">
                <a:latin typeface="Myriad Pro"/>
              </a:rPr>
              <a:t> {</a:t>
            </a:r>
            <a:endParaRPr lang="en-US" dirty="0" smtClean="0">
              <a:latin typeface="Myriad Pro"/>
            </a:endParaRPr>
          </a:p>
          <a:p>
            <a:pPr>
              <a:lnSpc>
                <a:spcPct val="90000"/>
              </a:lnSpc>
            </a:pPr>
            <a:r>
              <a:rPr lang="ru-RU" dirty="0" smtClean="0">
                <a:solidFill>
                  <a:srgbClr val="953735"/>
                </a:solidFill>
              </a:rPr>
              <a:t>        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private </a:t>
            </a:r>
            <a:r>
              <a:rPr lang="en-US" dirty="0" smtClean="0">
                <a:solidFill>
                  <a:srgbClr val="FF0000"/>
                </a:solidFill>
                <a:latin typeface="Myriad Pro"/>
              </a:rPr>
              <a:t>T</a:t>
            </a:r>
            <a:r>
              <a:rPr lang="en-US" dirty="0" smtClean="0">
                <a:latin typeface="Myriad Pro"/>
              </a:rPr>
              <a:t> value;</a:t>
            </a:r>
          </a:p>
          <a:p>
            <a:pPr>
              <a:lnSpc>
                <a:spcPct val="90000"/>
              </a:lnSpc>
            </a:pPr>
            <a:endParaRPr lang="en-US" dirty="0" smtClean="0">
              <a:latin typeface="Myriad Pro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solidFill>
                  <a:srgbClr val="953735"/>
                </a:solidFill>
                <a:latin typeface="Myriad Pro"/>
              </a:rPr>
              <a:t>public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GenericExample</a:t>
            </a:r>
            <a:r>
              <a:rPr lang="en-US" dirty="0" smtClean="0">
                <a:latin typeface="Myriad Pro"/>
              </a:rPr>
              <a:t>(</a:t>
            </a:r>
            <a:r>
              <a:rPr lang="en-US" dirty="0" smtClean="0">
                <a:solidFill>
                  <a:srgbClr val="FF0000"/>
                </a:solidFill>
                <a:latin typeface="Myriad Pro"/>
              </a:rPr>
              <a:t>T</a:t>
            </a:r>
            <a:r>
              <a:rPr lang="en-US" dirty="0" smtClean="0">
                <a:latin typeface="Myriad Pro"/>
              </a:rPr>
              <a:t> value){</a:t>
            </a:r>
          </a:p>
          <a:p>
            <a:pPr lvl="1">
              <a:lnSpc>
                <a:spcPct val="90000"/>
              </a:lnSpc>
            </a:pPr>
            <a:r>
              <a:rPr lang="ru-RU" dirty="0" smtClean="0"/>
              <a:t>	</a:t>
            </a:r>
            <a:r>
              <a:rPr lang="en-US" dirty="0" err="1" smtClean="0">
                <a:solidFill>
                  <a:srgbClr val="953735"/>
                </a:solidFill>
                <a:latin typeface="Myriad Pro"/>
              </a:rPr>
              <a:t>this.</a:t>
            </a:r>
            <a:r>
              <a:rPr lang="en-US" dirty="0" err="1" smtClean="0">
                <a:latin typeface="Myriad Pro"/>
              </a:rPr>
              <a:t>value</a:t>
            </a:r>
            <a:r>
              <a:rPr lang="en-US" dirty="0" smtClean="0">
                <a:latin typeface="Myriad Pro"/>
              </a:rPr>
              <a:t> = value;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latin typeface="Myriad Pro"/>
              </a:rPr>
              <a:t>}</a:t>
            </a:r>
          </a:p>
          <a:p>
            <a:pPr lvl="1">
              <a:lnSpc>
                <a:spcPct val="90000"/>
              </a:lnSpc>
            </a:pPr>
            <a:endParaRPr lang="en-US" dirty="0" smtClean="0">
              <a:latin typeface="Myriad Pro"/>
            </a:endParaRPr>
          </a:p>
          <a:p>
            <a:pPr>
              <a:lnSpc>
                <a:spcPct val="90000"/>
              </a:lnSpc>
            </a:pPr>
            <a:r>
              <a:rPr lang="en-US" dirty="0" smtClean="0">
                <a:latin typeface="Myriad Pro"/>
              </a:rPr>
              <a:t>        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public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Myriad Pro"/>
              </a:rPr>
              <a:t>T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getT</a:t>
            </a:r>
            <a:r>
              <a:rPr lang="en-US" dirty="0" smtClean="0">
                <a:latin typeface="Myriad Pro"/>
              </a:rPr>
              <a:t>(){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Myriad Pro"/>
              </a:rPr>
              <a:t>	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return </a:t>
            </a:r>
            <a:r>
              <a:rPr lang="en-US" dirty="0" smtClean="0">
                <a:latin typeface="Myriad Pro"/>
              </a:rPr>
              <a:t>value;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Myriad Pro"/>
              </a:rPr>
              <a:t>         }</a:t>
            </a:r>
          </a:p>
          <a:p>
            <a:pPr>
              <a:lnSpc>
                <a:spcPct val="90000"/>
              </a:lnSpc>
            </a:pPr>
            <a:endParaRPr lang="en-US" dirty="0" smtClean="0">
              <a:latin typeface="Myriad Pro"/>
            </a:endParaRPr>
          </a:p>
          <a:p>
            <a:pPr>
              <a:lnSpc>
                <a:spcPct val="90000"/>
              </a:lnSpc>
            </a:pPr>
            <a:r>
              <a:rPr lang="ru-RU" dirty="0" smtClean="0">
                <a:solidFill>
                  <a:srgbClr val="953735"/>
                </a:solidFill>
              </a:rPr>
              <a:t>       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public static void </a:t>
            </a:r>
            <a:r>
              <a:rPr lang="en-US" dirty="0" smtClean="0">
                <a:latin typeface="Myriad Pro"/>
              </a:rPr>
              <a:t>main(String[] </a:t>
            </a:r>
            <a:r>
              <a:rPr lang="en-US" dirty="0" err="1" smtClean="0">
                <a:latin typeface="Myriad Pro"/>
              </a:rPr>
              <a:t>args</a:t>
            </a:r>
            <a:r>
              <a:rPr lang="en-US" dirty="0" smtClean="0">
                <a:latin typeface="Myriad Pro"/>
              </a:rPr>
              <a:t>) {</a:t>
            </a:r>
          </a:p>
          <a:p>
            <a:pPr lvl="2">
              <a:lnSpc>
                <a:spcPct val="90000"/>
              </a:lnSpc>
            </a:pPr>
            <a:r>
              <a:rPr lang="en-US" dirty="0" err="1" smtClean="0">
                <a:latin typeface="Myriad Pro"/>
              </a:rPr>
              <a:t>GenericExample</a:t>
            </a:r>
            <a:r>
              <a:rPr lang="en-US" dirty="0" smtClean="0">
                <a:solidFill>
                  <a:srgbClr val="FF0000"/>
                </a:solidFill>
                <a:latin typeface="Myriad Pro"/>
              </a:rPr>
              <a:t>&lt;Integer&gt;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intObject</a:t>
            </a:r>
            <a:r>
              <a:rPr lang="en-US" dirty="0" smtClean="0">
                <a:latin typeface="Myriad Pro"/>
              </a:rPr>
              <a:t> =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new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GenericExample</a:t>
            </a:r>
            <a:r>
              <a:rPr lang="en-US" dirty="0" smtClean="0">
                <a:solidFill>
                  <a:srgbClr val="FF0000"/>
                </a:solidFill>
                <a:latin typeface="Myriad Pro"/>
              </a:rPr>
              <a:t>&lt;Integer&gt;</a:t>
            </a:r>
            <a:r>
              <a:rPr lang="en-US" dirty="0" smtClean="0">
                <a:latin typeface="Myriad Pro"/>
              </a:rPr>
              <a:t>(</a:t>
            </a:r>
            <a:r>
              <a:rPr lang="en-US" dirty="0" smtClean="0">
                <a:solidFill>
                  <a:schemeClr val="accent6"/>
                </a:solidFill>
                <a:latin typeface="Myriad Pro"/>
              </a:rPr>
              <a:t>1</a:t>
            </a:r>
            <a:r>
              <a:rPr lang="en-US" dirty="0" smtClean="0">
                <a:latin typeface="Myriad Pro"/>
              </a:rPr>
              <a:t>);</a:t>
            </a:r>
          </a:p>
          <a:p>
            <a:pPr lvl="2"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  <a:latin typeface="Myriad Pro"/>
              </a:rPr>
              <a:t>Integer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valueInteger</a:t>
            </a:r>
            <a:r>
              <a:rPr lang="en-US" dirty="0" smtClean="0">
                <a:latin typeface="Myriad Pro"/>
              </a:rPr>
              <a:t> = </a:t>
            </a:r>
            <a:r>
              <a:rPr lang="en-US" dirty="0" err="1" smtClean="0">
                <a:latin typeface="Myriad Pro"/>
              </a:rPr>
              <a:t>intObject.getT</a:t>
            </a:r>
            <a:r>
              <a:rPr lang="en-US" dirty="0" smtClean="0">
                <a:latin typeface="Myriad Pro"/>
              </a:rPr>
              <a:t>();</a:t>
            </a:r>
          </a:p>
          <a:p>
            <a:pPr lvl="2">
              <a:lnSpc>
                <a:spcPct val="90000"/>
              </a:lnSpc>
            </a:pPr>
            <a:endParaRPr lang="en-US" dirty="0" smtClean="0">
              <a:latin typeface="Myriad Pro"/>
            </a:endParaRPr>
          </a:p>
          <a:p>
            <a:pPr lvl="2">
              <a:lnSpc>
                <a:spcPct val="90000"/>
              </a:lnSpc>
            </a:pPr>
            <a:r>
              <a:rPr lang="en-US" dirty="0" err="1" smtClean="0">
                <a:latin typeface="Myriad Pro"/>
              </a:rPr>
              <a:t>GenericExample</a:t>
            </a:r>
            <a:r>
              <a:rPr lang="en-US" dirty="0" smtClean="0">
                <a:solidFill>
                  <a:srgbClr val="FF0000"/>
                </a:solidFill>
                <a:latin typeface="Myriad Pro"/>
              </a:rPr>
              <a:t>&lt;String&gt;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stringObject</a:t>
            </a:r>
            <a:r>
              <a:rPr lang="en-US" dirty="0" smtClean="0">
                <a:latin typeface="Myriad Pro"/>
              </a:rPr>
              <a:t> =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new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GenericExample</a:t>
            </a:r>
            <a:r>
              <a:rPr lang="en-US" dirty="0" smtClean="0">
                <a:solidFill>
                  <a:srgbClr val="FF0000"/>
                </a:solidFill>
                <a:latin typeface="Myriad Pro"/>
              </a:rPr>
              <a:t>&lt;String&gt;</a:t>
            </a:r>
            <a:r>
              <a:rPr lang="en-US" dirty="0" smtClean="0">
                <a:latin typeface="Myriad Pro"/>
              </a:rPr>
              <a:t>(</a:t>
            </a:r>
            <a:r>
              <a:rPr lang="en-US" dirty="0" smtClean="0">
                <a:solidFill>
                  <a:schemeClr val="accent6"/>
                </a:solidFill>
                <a:latin typeface="Myriad Pro"/>
              </a:rPr>
              <a:t>"word"</a:t>
            </a:r>
            <a:r>
              <a:rPr lang="en-US" dirty="0" smtClean="0">
                <a:latin typeface="Myriad Pro"/>
              </a:rPr>
              <a:t>);</a:t>
            </a:r>
          </a:p>
          <a:p>
            <a:pPr lvl="2">
              <a:lnSpc>
                <a:spcPct val="90000"/>
              </a:lnSpc>
            </a:pPr>
            <a:r>
              <a:rPr lang="en-US" dirty="0" smtClean="0">
                <a:solidFill>
                  <a:srgbClr val="FF0000"/>
                </a:solidFill>
                <a:latin typeface="Myriad Pro"/>
              </a:rPr>
              <a:t>String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valueString</a:t>
            </a:r>
            <a:r>
              <a:rPr lang="en-US" dirty="0" smtClean="0">
                <a:latin typeface="Myriad Pro"/>
              </a:rPr>
              <a:t> = </a:t>
            </a:r>
            <a:r>
              <a:rPr lang="en-US" dirty="0" err="1" smtClean="0">
                <a:latin typeface="Myriad Pro"/>
              </a:rPr>
              <a:t>stringObject.getT</a:t>
            </a:r>
            <a:r>
              <a:rPr lang="en-US" dirty="0" smtClean="0">
                <a:latin typeface="Myriad Pro"/>
              </a:rPr>
              <a:t>();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Myriad Pro"/>
              </a:rPr>
              <a:t>          }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latin typeface="Myriad Pro"/>
              </a:rPr>
              <a:t>}</a:t>
            </a:r>
            <a:endParaRPr lang="ru-RU" dirty="0">
              <a:latin typeface="Myriad Pro" pitchFamily="34" charset="0"/>
            </a:endParaRPr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468383"/>
            <a:ext cx="1983288" cy="365125"/>
          </a:xfrm>
          <a:prstGeom prst="rect">
            <a:avLst/>
          </a:prstGeom>
        </p:spPr>
        <p:txBody>
          <a:bodyPr/>
          <a:lstStyle/>
          <a:p>
            <a:pPr algn="r"/>
            <a:fld id="{339DFA6D-C532-469F-849C-776AA2547B17}" type="slidenum">
              <a:rPr lang="ru-RU" sz="1200" smtClean="0"/>
              <a:pPr algn="r"/>
              <a:t>38</a:t>
            </a:fld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22681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b="1" dirty="0" smtClean="0">
                <a:solidFill>
                  <a:schemeClr val="bg1"/>
                </a:solidFill>
              </a:rPr>
              <a:t>Метод с шаблонным типом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379" y="1423011"/>
            <a:ext cx="8496944" cy="4565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5000"/>
              </a:lnSpc>
            </a:pPr>
            <a:r>
              <a:rPr lang="fr-FR" dirty="0" smtClean="0">
                <a:solidFill>
                  <a:srgbClr val="953735"/>
                </a:solidFill>
                <a:latin typeface="Myriad Pro"/>
              </a:rPr>
              <a:t>public class </a:t>
            </a:r>
            <a:r>
              <a:rPr lang="fr-FR" dirty="0" err="1" smtClean="0">
                <a:latin typeface="Myriad Pro"/>
              </a:rPr>
              <a:t>GenericExample</a:t>
            </a:r>
            <a:r>
              <a:rPr lang="fr-FR" dirty="0" smtClean="0">
                <a:latin typeface="Myriad Pro"/>
              </a:rPr>
              <a:t> {</a:t>
            </a:r>
            <a:endParaRPr lang="en-US" dirty="0" smtClean="0">
              <a:latin typeface="Myriad Pro"/>
            </a:endParaRPr>
          </a:p>
          <a:p>
            <a:pPr lvl="1">
              <a:lnSpc>
                <a:spcPct val="95000"/>
              </a:lnSpc>
            </a:pPr>
            <a:endParaRPr lang="en-US" dirty="0" smtClean="0">
              <a:latin typeface="Myriad Pro"/>
            </a:endParaRPr>
          </a:p>
          <a:p>
            <a:pPr>
              <a:lnSpc>
                <a:spcPct val="95000"/>
              </a:lnSpc>
            </a:pPr>
            <a:r>
              <a:rPr lang="en-US" dirty="0" smtClean="0">
                <a:latin typeface="Myriad Pro"/>
              </a:rPr>
              <a:t>        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public static </a:t>
            </a:r>
            <a:r>
              <a:rPr lang="en-US" dirty="0" smtClean="0">
                <a:solidFill>
                  <a:srgbClr val="FF0000"/>
                </a:solidFill>
                <a:latin typeface="Myriad Pro"/>
              </a:rPr>
              <a:t>&lt;T&gt; T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getTheFirst</a:t>
            </a:r>
            <a:r>
              <a:rPr lang="en-US" dirty="0" smtClean="0">
                <a:latin typeface="Myriad Pro"/>
              </a:rPr>
              <a:t>(List</a:t>
            </a:r>
            <a:r>
              <a:rPr lang="en-US" dirty="0" smtClean="0">
                <a:solidFill>
                  <a:srgbClr val="FF0000"/>
                </a:solidFill>
                <a:latin typeface="Myriad Pro"/>
              </a:rPr>
              <a:t>&lt;T&gt;</a:t>
            </a:r>
            <a:r>
              <a:rPr lang="en-US" dirty="0" smtClean="0">
                <a:latin typeface="Myriad Pro"/>
              </a:rPr>
              <a:t> list){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latin typeface="Myriad Pro"/>
              </a:rPr>
              <a:t>	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return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list.get</a:t>
            </a:r>
            <a:r>
              <a:rPr lang="en-US" dirty="0" smtClean="0">
                <a:latin typeface="Myriad Pro"/>
              </a:rPr>
              <a:t>(0);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latin typeface="Myriad Pro"/>
              </a:rPr>
              <a:t>         }</a:t>
            </a:r>
          </a:p>
          <a:p>
            <a:pPr>
              <a:lnSpc>
                <a:spcPct val="95000"/>
              </a:lnSpc>
            </a:pPr>
            <a:endParaRPr lang="en-US" dirty="0" smtClean="0">
              <a:latin typeface="Myriad Pro"/>
            </a:endParaRPr>
          </a:p>
          <a:p>
            <a:pPr>
              <a:lnSpc>
                <a:spcPct val="95000"/>
              </a:lnSpc>
            </a:pPr>
            <a:r>
              <a:rPr lang="ru-RU" dirty="0" smtClean="0"/>
              <a:t>        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public static void </a:t>
            </a:r>
            <a:r>
              <a:rPr lang="en-US" dirty="0" smtClean="0">
                <a:latin typeface="Myriad Pro"/>
              </a:rPr>
              <a:t>main(String[] </a:t>
            </a:r>
            <a:r>
              <a:rPr lang="en-US" dirty="0" err="1" smtClean="0">
                <a:latin typeface="Myriad Pro"/>
              </a:rPr>
              <a:t>args</a:t>
            </a:r>
            <a:r>
              <a:rPr lang="en-US" dirty="0" smtClean="0">
                <a:latin typeface="Myriad Pro"/>
              </a:rPr>
              <a:t>) {</a:t>
            </a:r>
          </a:p>
          <a:p>
            <a:pPr lvl="2">
              <a:lnSpc>
                <a:spcPct val="95000"/>
              </a:lnSpc>
            </a:pPr>
            <a:r>
              <a:rPr lang="en-US" dirty="0" smtClean="0">
                <a:latin typeface="Myriad Pro"/>
              </a:rPr>
              <a:t>List</a:t>
            </a:r>
            <a:r>
              <a:rPr lang="en-US" dirty="0" smtClean="0">
                <a:solidFill>
                  <a:srgbClr val="FF0000"/>
                </a:solidFill>
                <a:latin typeface="Myriad Pro"/>
              </a:rPr>
              <a:t>&lt;Integer&gt;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listOfInts</a:t>
            </a:r>
            <a:r>
              <a:rPr lang="en-US" dirty="0" smtClean="0">
                <a:latin typeface="Myriad Pro"/>
              </a:rPr>
              <a:t> =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new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ArrayList</a:t>
            </a:r>
            <a:r>
              <a:rPr lang="en-US" dirty="0" smtClean="0">
                <a:solidFill>
                  <a:srgbClr val="FF0000"/>
                </a:solidFill>
                <a:latin typeface="Myriad Pro"/>
              </a:rPr>
              <a:t>&lt;Integer&gt;</a:t>
            </a:r>
            <a:r>
              <a:rPr lang="en-US" dirty="0" smtClean="0">
                <a:latin typeface="Myriad Pro"/>
              </a:rPr>
              <a:t>();</a:t>
            </a:r>
          </a:p>
          <a:p>
            <a:pPr lvl="2">
              <a:lnSpc>
                <a:spcPct val="95000"/>
              </a:lnSpc>
            </a:pPr>
            <a:r>
              <a:rPr lang="en-US" dirty="0" err="1" smtClean="0">
                <a:latin typeface="Myriad Pro"/>
              </a:rPr>
              <a:t>listOfInts.add</a:t>
            </a:r>
            <a:r>
              <a:rPr lang="en-US" dirty="0" smtClean="0">
                <a:latin typeface="Myriad Pro"/>
              </a:rPr>
              <a:t>(</a:t>
            </a:r>
            <a:r>
              <a:rPr lang="en-US" dirty="0" smtClean="0">
                <a:solidFill>
                  <a:schemeClr val="accent6"/>
                </a:solidFill>
                <a:latin typeface="Myriad Pro"/>
              </a:rPr>
              <a:t>0</a:t>
            </a:r>
            <a:r>
              <a:rPr lang="en-US" dirty="0" smtClean="0">
                <a:latin typeface="Myriad Pro"/>
              </a:rPr>
              <a:t>);</a:t>
            </a:r>
          </a:p>
          <a:p>
            <a:pPr lvl="2">
              <a:lnSpc>
                <a:spcPct val="95000"/>
              </a:lnSpc>
            </a:pPr>
            <a:r>
              <a:rPr lang="en-US" dirty="0" smtClean="0">
                <a:solidFill>
                  <a:srgbClr val="FF0000"/>
                </a:solidFill>
                <a:latin typeface="Myriad Pro"/>
              </a:rPr>
              <a:t>Integer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intValue</a:t>
            </a:r>
            <a:r>
              <a:rPr lang="en-US" dirty="0" smtClean="0">
                <a:latin typeface="Myriad Pro"/>
              </a:rPr>
              <a:t> = </a:t>
            </a:r>
            <a:r>
              <a:rPr lang="en-US" dirty="0" err="1" smtClean="0">
                <a:latin typeface="Myriad Pro"/>
              </a:rPr>
              <a:t>getTheFirst</a:t>
            </a:r>
            <a:r>
              <a:rPr lang="en-US" dirty="0" smtClean="0">
                <a:latin typeface="Myriad Pro"/>
              </a:rPr>
              <a:t>(</a:t>
            </a:r>
            <a:r>
              <a:rPr lang="en-US" dirty="0" err="1" smtClean="0">
                <a:latin typeface="Myriad Pro"/>
              </a:rPr>
              <a:t>listOfInts</a:t>
            </a:r>
            <a:r>
              <a:rPr lang="en-US" dirty="0" smtClean="0">
                <a:latin typeface="Myriad Pro"/>
              </a:rPr>
              <a:t>);</a:t>
            </a:r>
          </a:p>
          <a:p>
            <a:pPr lvl="2">
              <a:lnSpc>
                <a:spcPct val="95000"/>
              </a:lnSpc>
            </a:pPr>
            <a:endParaRPr lang="en-US" dirty="0" smtClean="0">
              <a:latin typeface="Myriad Pro"/>
            </a:endParaRPr>
          </a:p>
          <a:p>
            <a:pPr lvl="2">
              <a:lnSpc>
                <a:spcPct val="95000"/>
              </a:lnSpc>
            </a:pPr>
            <a:r>
              <a:rPr lang="en-US" dirty="0" smtClean="0">
                <a:latin typeface="Myriad Pro"/>
              </a:rPr>
              <a:t>List</a:t>
            </a:r>
            <a:r>
              <a:rPr lang="en-US" dirty="0" smtClean="0">
                <a:solidFill>
                  <a:srgbClr val="FF0000"/>
                </a:solidFill>
                <a:latin typeface="Myriad Pro"/>
              </a:rPr>
              <a:t>&lt;String&gt;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listOfStrings</a:t>
            </a:r>
            <a:r>
              <a:rPr lang="en-US" dirty="0" smtClean="0">
                <a:latin typeface="Myriad Pro"/>
              </a:rPr>
              <a:t> =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new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ArrayList</a:t>
            </a:r>
            <a:r>
              <a:rPr lang="en-US" dirty="0" smtClean="0">
                <a:solidFill>
                  <a:srgbClr val="FF0000"/>
                </a:solidFill>
                <a:latin typeface="Myriad Pro"/>
              </a:rPr>
              <a:t>&lt;String&gt;</a:t>
            </a:r>
            <a:r>
              <a:rPr lang="en-US" dirty="0" smtClean="0">
                <a:latin typeface="Myriad Pro"/>
              </a:rPr>
              <a:t>();</a:t>
            </a:r>
          </a:p>
          <a:p>
            <a:pPr lvl="2">
              <a:lnSpc>
                <a:spcPct val="95000"/>
              </a:lnSpc>
            </a:pPr>
            <a:r>
              <a:rPr lang="en-US" dirty="0" err="1" smtClean="0">
                <a:latin typeface="Myriad Pro"/>
              </a:rPr>
              <a:t>listOfStrings.add</a:t>
            </a:r>
            <a:r>
              <a:rPr lang="en-US" dirty="0" smtClean="0">
                <a:latin typeface="Myriad Pro"/>
              </a:rPr>
              <a:t>(</a:t>
            </a:r>
            <a:r>
              <a:rPr lang="en-US" dirty="0" smtClean="0">
                <a:solidFill>
                  <a:schemeClr val="accent6"/>
                </a:solidFill>
                <a:latin typeface="Myriad Pro"/>
              </a:rPr>
              <a:t>“Java is the best!”</a:t>
            </a:r>
            <a:r>
              <a:rPr lang="en-US" dirty="0" smtClean="0">
                <a:latin typeface="Myriad Pro"/>
              </a:rPr>
              <a:t>);</a:t>
            </a:r>
          </a:p>
          <a:p>
            <a:pPr lvl="2">
              <a:lnSpc>
                <a:spcPct val="95000"/>
              </a:lnSpc>
            </a:pPr>
            <a:r>
              <a:rPr lang="en-US" dirty="0" smtClean="0">
                <a:solidFill>
                  <a:srgbClr val="FF0000"/>
                </a:solidFill>
                <a:latin typeface="Myriad Pro"/>
              </a:rPr>
              <a:t>String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stringValue</a:t>
            </a:r>
            <a:r>
              <a:rPr lang="en-US" dirty="0" smtClean="0">
                <a:latin typeface="Myriad Pro"/>
              </a:rPr>
              <a:t> = </a:t>
            </a:r>
            <a:r>
              <a:rPr lang="en-US" dirty="0" err="1" smtClean="0">
                <a:latin typeface="Myriad Pro"/>
              </a:rPr>
              <a:t>getTheFirst</a:t>
            </a:r>
            <a:r>
              <a:rPr lang="en-US" dirty="0" smtClean="0">
                <a:latin typeface="Myriad Pro"/>
              </a:rPr>
              <a:t>(</a:t>
            </a:r>
            <a:r>
              <a:rPr lang="en-US" dirty="0" err="1" smtClean="0">
                <a:latin typeface="Myriad Pro"/>
              </a:rPr>
              <a:t>listOfStrings</a:t>
            </a:r>
            <a:r>
              <a:rPr lang="en-US" dirty="0" smtClean="0">
                <a:latin typeface="Myriad Pro"/>
              </a:rPr>
              <a:t>);</a:t>
            </a:r>
          </a:p>
          <a:p>
            <a:pPr lvl="2">
              <a:lnSpc>
                <a:spcPct val="95000"/>
              </a:lnSpc>
            </a:pPr>
            <a:endParaRPr lang="en-US" dirty="0" smtClean="0">
              <a:latin typeface="Myriad Pro"/>
            </a:endParaRPr>
          </a:p>
          <a:p>
            <a:pPr>
              <a:lnSpc>
                <a:spcPct val="95000"/>
              </a:lnSpc>
            </a:pPr>
            <a:r>
              <a:rPr lang="en-US" dirty="0" smtClean="0">
                <a:latin typeface="Myriad Pro"/>
              </a:rPr>
              <a:t>          }</a:t>
            </a:r>
          </a:p>
          <a:p>
            <a:pPr>
              <a:lnSpc>
                <a:spcPct val="95000"/>
              </a:lnSpc>
            </a:pPr>
            <a:r>
              <a:rPr lang="en-US" dirty="0" smtClean="0">
                <a:latin typeface="Myriad Pro"/>
              </a:rPr>
              <a:t>}</a:t>
            </a:r>
            <a:endParaRPr lang="ru-RU" dirty="0">
              <a:latin typeface="Myriad Pro" pitchFamily="34" charset="0"/>
            </a:endParaRPr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468383"/>
            <a:ext cx="1983288" cy="365125"/>
          </a:xfrm>
          <a:prstGeom prst="rect">
            <a:avLst/>
          </a:prstGeom>
        </p:spPr>
        <p:txBody>
          <a:bodyPr/>
          <a:lstStyle/>
          <a:p>
            <a:pPr algn="r"/>
            <a:fld id="{339DFA6D-C532-469F-849C-776AA2547B17}" type="slidenum">
              <a:rPr lang="ru-RU" sz="1200" smtClean="0"/>
              <a:pPr algn="r"/>
              <a:t>39</a:t>
            </a:fld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22681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dirty="0" smtClean="0">
                <a:solidFill>
                  <a:schemeClr val="bg1"/>
                </a:solidFill>
              </a:rPr>
              <a:t>План лекции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1961322" cy="365125"/>
          </a:xfrm>
          <a:prstGeom prst="rect">
            <a:avLst/>
          </a:prstGeom>
        </p:spPr>
        <p:txBody>
          <a:bodyPr/>
          <a:lstStyle/>
          <a:p>
            <a:pPr algn="r"/>
            <a:fld id="{339DFA6D-C532-469F-849C-776AA2547B17}" type="slidenum">
              <a:rPr lang="ru-RU" sz="1200" smtClean="0"/>
              <a:pPr algn="r"/>
              <a:t>4</a:t>
            </a:fld>
            <a:endParaRPr lang="ru-RU" sz="1200" dirty="0"/>
          </a:p>
        </p:txBody>
      </p:sp>
      <p:sp>
        <p:nvSpPr>
          <p:cNvPr id="37" name="Заголовок 1"/>
          <p:cNvSpPr txBox="1">
            <a:spLocks/>
          </p:cNvSpPr>
          <p:nvPr/>
        </p:nvSpPr>
        <p:spPr>
          <a:xfrm>
            <a:off x="342528" y="1272748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400">
                <a:solidFill>
                  <a:srgbClr val="FF0000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ru-RU" sz="2800" dirty="0">
                <a:latin typeface="+mj-lt"/>
              </a:rPr>
              <a:t>1. </a:t>
            </a:r>
            <a:r>
              <a:rPr lang="en-US" sz="2800" dirty="0">
                <a:latin typeface="+mj-lt"/>
              </a:rPr>
              <a:t>Java</a:t>
            </a:r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342528" y="1977993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6700" indent="-266700" algn="l"/>
            <a:r>
              <a:rPr lang="en-US" sz="2800" dirty="0" smtClean="0">
                <a:solidFill>
                  <a:schemeClr val="tx2"/>
                </a:solidFill>
              </a:rPr>
              <a:t>2</a:t>
            </a:r>
            <a:r>
              <a:rPr lang="ru-RU" sz="2800" dirty="0" smtClean="0">
                <a:solidFill>
                  <a:schemeClr val="tx2"/>
                </a:solidFill>
              </a:rPr>
              <a:t>. Углубленное</a:t>
            </a:r>
            <a:endParaRPr lang="ru-RU" sz="2800" dirty="0">
              <a:solidFill>
                <a:schemeClr val="tx2"/>
              </a:solidFill>
            </a:endParaRPr>
          </a:p>
        </p:txBody>
      </p:sp>
      <p:sp>
        <p:nvSpPr>
          <p:cNvPr id="41" name="Заголовок 1"/>
          <p:cNvSpPr txBox="1">
            <a:spLocks/>
          </p:cNvSpPr>
          <p:nvPr/>
        </p:nvSpPr>
        <p:spPr>
          <a:xfrm>
            <a:off x="342528" y="3441491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smtClean="0">
                <a:solidFill>
                  <a:schemeClr val="tx2"/>
                </a:solidFill>
              </a:rPr>
              <a:t>4</a:t>
            </a:r>
            <a:r>
              <a:rPr lang="ru-RU" sz="2800" dirty="0" smtClean="0">
                <a:solidFill>
                  <a:schemeClr val="tx2"/>
                </a:solidFill>
              </a:rPr>
              <a:t>. </a:t>
            </a:r>
            <a:r>
              <a:rPr lang="ru-RU" sz="2800" dirty="0">
                <a:solidFill>
                  <a:schemeClr val="tx2"/>
                </a:solidFill>
              </a:rPr>
              <a:t>Платформа </a:t>
            </a:r>
            <a:r>
              <a:rPr lang="en-US" sz="2800" dirty="0">
                <a:solidFill>
                  <a:schemeClr val="tx2"/>
                </a:solidFill>
              </a:rPr>
              <a:t>Java</a:t>
            </a:r>
          </a:p>
        </p:txBody>
      </p:sp>
      <p:sp>
        <p:nvSpPr>
          <p:cNvPr id="47" name="Заголовок 1"/>
          <p:cNvSpPr txBox="1">
            <a:spLocks/>
          </p:cNvSpPr>
          <p:nvPr/>
        </p:nvSpPr>
        <p:spPr>
          <a:xfrm>
            <a:off x="342528" y="2709742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6700" indent="-266700" algn="l"/>
            <a:r>
              <a:rPr lang="en-US" sz="2800" dirty="0" smtClean="0">
                <a:solidFill>
                  <a:schemeClr val="tx2"/>
                </a:solidFill>
              </a:rPr>
              <a:t>3</a:t>
            </a:r>
            <a:r>
              <a:rPr lang="ru-RU" sz="2800" dirty="0" smtClean="0">
                <a:solidFill>
                  <a:schemeClr val="tx2"/>
                </a:solidFill>
              </a:rPr>
              <a:t>. Программирование</a:t>
            </a:r>
            <a:endParaRPr lang="ru-RU" sz="2800" dirty="0">
              <a:solidFill>
                <a:schemeClr val="tx2"/>
              </a:solidFill>
            </a:endParaRPr>
          </a:p>
        </p:txBody>
      </p:sp>
      <p:pic>
        <p:nvPicPr>
          <p:cNvPr id="28674" name="Picture 2" descr="SS2NM7x_5TChgJqEgGY8YqD7Maikew3fsvFXgvVXikB61_vmx2vAwxqZpnTkNU59-KcwfhGOrV-fzblbnwkvmuXj8x116-iLcRhHWQOJp_ogZM1Sx2ZJRNPoug (525×448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0123" y="1708840"/>
            <a:ext cx="5000625" cy="4267200"/>
          </a:xfrm>
          <a:prstGeom prst="rect">
            <a:avLst/>
          </a:prstGeom>
          <a:noFill/>
        </p:spPr>
      </p:pic>
      <p:sp>
        <p:nvSpPr>
          <p:cNvPr id="11" name="Заголовок 1"/>
          <p:cNvSpPr txBox="1">
            <a:spLocks/>
          </p:cNvSpPr>
          <p:nvPr/>
        </p:nvSpPr>
        <p:spPr>
          <a:xfrm>
            <a:off x="355780" y="4174975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  <a:lvl1pPr>
              <a:spcBef>
                <a:spcPct val="0"/>
              </a:spcBef>
              <a:buNone/>
              <a:defRPr sz="2400">
                <a:solidFill>
                  <a:srgbClr val="FF0000"/>
                </a:solidFill>
                <a:latin typeface="Myriad Pro Light" pitchFamily="34" charset="0"/>
                <a:ea typeface="+mj-ea"/>
                <a:cs typeface="+mj-cs"/>
              </a:defRPr>
            </a:lvl1pPr>
          </a:lstStyle>
          <a:p>
            <a:r>
              <a:rPr lang="ru-RU" sz="2800" dirty="0">
                <a:solidFill>
                  <a:schemeClr val="tx2"/>
                </a:solidFill>
                <a:latin typeface="+mj-lt"/>
              </a:rPr>
              <a:t>5</a:t>
            </a:r>
            <a:r>
              <a:rPr lang="ru-RU" sz="2800" dirty="0" smtClean="0">
                <a:solidFill>
                  <a:schemeClr val="tx2"/>
                </a:solidFill>
                <a:latin typeface="+mj-lt"/>
              </a:rPr>
              <a:t>. </a:t>
            </a:r>
            <a:r>
              <a:rPr lang="en-US" sz="2800" dirty="0">
                <a:solidFill>
                  <a:schemeClr val="tx2"/>
                </a:solidFill>
                <a:latin typeface="+mj-lt"/>
              </a:rPr>
              <a:t>abstract, interface</a:t>
            </a: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355780" y="4907446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6700" indent="-266700" algn="l"/>
            <a:r>
              <a:rPr lang="ru-RU" sz="2800" dirty="0" smtClean="0">
                <a:solidFill>
                  <a:schemeClr val="tx2"/>
                </a:solidFill>
              </a:rPr>
              <a:t>6. </a:t>
            </a:r>
            <a:r>
              <a:rPr lang="en-US" sz="2800" dirty="0">
                <a:solidFill>
                  <a:schemeClr val="tx2"/>
                </a:solidFill>
              </a:rPr>
              <a:t>Object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382285" y="5613409"/>
            <a:ext cx="4248472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800" dirty="0" smtClean="0">
                <a:solidFill>
                  <a:schemeClr val="tx2"/>
                </a:solidFill>
              </a:rPr>
              <a:t>7. </a:t>
            </a:r>
            <a:r>
              <a:rPr lang="en-US" sz="2800" dirty="0">
                <a:solidFill>
                  <a:schemeClr val="tx2"/>
                </a:solidFill>
              </a:rPr>
              <a:t>Generics</a:t>
            </a:r>
          </a:p>
        </p:txBody>
      </p:sp>
    </p:spTree>
    <p:extLst>
      <p:ext uri="{BB962C8B-B14F-4D97-AF65-F5344CB8AC3E}">
        <p14:creationId xmlns:p14="http://schemas.microsoft.com/office/powerpoint/2010/main" xmlns="" val="281566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class </a:t>
            </a:r>
            <a:r>
              <a:rPr lang="en-US" b="1" dirty="0" err="1" smtClean="0">
                <a:solidFill>
                  <a:schemeClr val="bg1"/>
                </a:solidFill>
              </a:rPr>
              <a:t>LongId</a:t>
            </a:r>
            <a:r>
              <a:rPr lang="en-US" b="1" dirty="0" smtClean="0">
                <a:solidFill>
                  <a:schemeClr val="bg1"/>
                </a:solidFill>
              </a:rPr>
              <a:t>&lt;T&gt;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665" y="1411577"/>
            <a:ext cx="849694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953735"/>
                </a:solidFill>
                <a:latin typeface="Myriad Pro"/>
              </a:rPr>
              <a:t>public class </a:t>
            </a:r>
            <a:r>
              <a:rPr lang="en-US" dirty="0" err="1" smtClean="0">
                <a:latin typeface="Myriad Pro"/>
              </a:rPr>
              <a:t>LongId</a:t>
            </a:r>
            <a:r>
              <a:rPr lang="en-US" dirty="0" smtClean="0">
                <a:latin typeface="Myriad Pro"/>
              </a:rPr>
              <a:t>&lt;T&gt; {</a:t>
            </a:r>
          </a:p>
          <a:p>
            <a:r>
              <a:rPr lang="en-US" dirty="0" smtClean="0">
                <a:latin typeface="Myriad Pro"/>
              </a:rPr>
              <a:t>        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private</a:t>
            </a:r>
            <a:r>
              <a:rPr lang="en-US" dirty="0" smtClean="0">
                <a:latin typeface="Myriad Pro"/>
              </a:rPr>
              <a:t> long id;</a:t>
            </a:r>
          </a:p>
          <a:p>
            <a:endParaRPr lang="en-US" dirty="0" smtClean="0">
              <a:latin typeface="Myriad Pro"/>
            </a:endParaRPr>
          </a:p>
          <a:p>
            <a:pPr lvl="1"/>
            <a:r>
              <a:rPr lang="en-US" dirty="0" smtClean="0">
                <a:solidFill>
                  <a:srgbClr val="953735"/>
                </a:solidFill>
                <a:latin typeface="Myriad Pro"/>
              </a:rPr>
              <a:t>public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LongId</a:t>
            </a:r>
            <a:r>
              <a:rPr lang="en-US" dirty="0" smtClean="0">
                <a:latin typeface="Myriad Pro"/>
              </a:rPr>
              <a:t>(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long</a:t>
            </a:r>
            <a:r>
              <a:rPr lang="en-US" dirty="0" smtClean="0">
                <a:latin typeface="Myriad Pro"/>
              </a:rPr>
              <a:t> id){</a:t>
            </a:r>
          </a:p>
          <a:p>
            <a:pPr lvl="1"/>
            <a:r>
              <a:rPr lang="en-US" dirty="0" smtClean="0">
                <a:latin typeface="Myriad Pro"/>
              </a:rPr>
              <a:t>	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this</a:t>
            </a:r>
            <a:r>
              <a:rPr lang="en-US" dirty="0" smtClean="0">
                <a:latin typeface="Myriad Pro"/>
              </a:rPr>
              <a:t>.id = id;</a:t>
            </a:r>
          </a:p>
          <a:p>
            <a:pPr lvl="1"/>
            <a:r>
              <a:rPr lang="en-US" dirty="0" smtClean="0">
                <a:latin typeface="Myriad Pro"/>
              </a:rPr>
              <a:t>}</a:t>
            </a:r>
          </a:p>
          <a:p>
            <a:endParaRPr lang="en-US" dirty="0" smtClean="0">
              <a:latin typeface="Myriad Pro"/>
            </a:endParaRPr>
          </a:p>
          <a:p>
            <a:pPr lvl="1"/>
            <a:r>
              <a:rPr lang="en-US" dirty="0" smtClean="0">
                <a:solidFill>
                  <a:srgbClr val="953735"/>
                </a:solidFill>
                <a:latin typeface="Myriad Pro"/>
              </a:rPr>
              <a:t>public long </a:t>
            </a:r>
            <a:r>
              <a:rPr lang="en-US" dirty="0" err="1" smtClean="0">
                <a:latin typeface="Myriad Pro"/>
              </a:rPr>
              <a:t>getLong</a:t>
            </a:r>
            <a:r>
              <a:rPr lang="en-US" dirty="0" smtClean="0">
                <a:latin typeface="Myriad Pro"/>
              </a:rPr>
              <a:t>(){</a:t>
            </a:r>
          </a:p>
          <a:p>
            <a:pPr lvl="1"/>
            <a:r>
              <a:rPr lang="en-US" dirty="0" smtClean="0">
                <a:latin typeface="Myriad Pro"/>
              </a:rPr>
              <a:t>	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return</a:t>
            </a:r>
            <a:r>
              <a:rPr lang="en-US" dirty="0" smtClean="0">
                <a:latin typeface="Myriad Pro"/>
              </a:rPr>
              <a:t> id;</a:t>
            </a:r>
          </a:p>
          <a:p>
            <a:pPr lvl="1"/>
            <a:r>
              <a:rPr lang="en-US" dirty="0" smtClean="0">
                <a:latin typeface="Myriad Pro"/>
              </a:rPr>
              <a:t>}</a:t>
            </a:r>
          </a:p>
          <a:p>
            <a:r>
              <a:rPr lang="en-US" dirty="0" smtClean="0">
                <a:latin typeface="Myriad Pro"/>
              </a:rPr>
              <a:t>}</a:t>
            </a:r>
          </a:p>
          <a:p>
            <a:endParaRPr lang="en-US" dirty="0" smtClean="0">
              <a:latin typeface="Myriad Pro"/>
            </a:endParaRPr>
          </a:p>
          <a:p>
            <a:r>
              <a:rPr lang="en-US" dirty="0" smtClean="0">
                <a:latin typeface="Myriad Pro"/>
              </a:rPr>
              <a:t>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public void </a:t>
            </a:r>
            <a:r>
              <a:rPr lang="en-US" dirty="0" err="1" smtClean="0">
                <a:latin typeface="Myriad Pro"/>
              </a:rPr>
              <a:t>manyIdsInParams</a:t>
            </a:r>
            <a:r>
              <a:rPr lang="en-US" dirty="0" smtClean="0">
                <a:latin typeface="Myriad Pro"/>
              </a:rPr>
              <a:t>(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long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userId</a:t>
            </a:r>
            <a:r>
              <a:rPr lang="en-US" dirty="0" smtClean="0">
                <a:latin typeface="Myriad Pro"/>
              </a:rPr>
              <a:t>,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long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 err="1" smtClean="0">
                <a:latin typeface="Myriad Pro"/>
              </a:rPr>
              <a:t>serverId</a:t>
            </a:r>
            <a:r>
              <a:rPr lang="en-US" dirty="0" smtClean="0">
                <a:latin typeface="Myriad Pro"/>
              </a:rPr>
              <a:t>,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long</a:t>
            </a:r>
            <a:r>
              <a:rPr lang="en-US" dirty="0" smtClean="0">
                <a:latin typeface="Myriad Pro"/>
              </a:rPr>
              <a:t> address){…}</a:t>
            </a:r>
          </a:p>
          <a:p>
            <a:endParaRPr lang="en-US" dirty="0" smtClean="0">
              <a:latin typeface="Myriad Pro"/>
            </a:endParaRPr>
          </a:p>
          <a:p>
            <a:r>
              <a:rPr lang="en-US" dirty="0" smtClean="0">
                <a:latin typeface="Myriad Pro"/>
              </a:rPr>
              <a:t> </a:t>
            </a:r>
            <a:r>
              <a:rPr lang="en-US" dirty="0" smtClean="0">
                <a:solidFill>
                  <a:srgbClr val="953735"/>
                </a:solidFill>
                <a:latin typeface="Myriad Pro"/>
              </a:rPr>
              <a:t>public void </a:t>
            </a:r>
            <a:r>
              <a:rPr lang="en-US" dirty="0" err="1" smtClean="0">
                <a:latin typeface="Myriad Pro"/>
              </a:rPr>
              <a:t>manyIdsInParams</a:t>
            </a:r>
            <a:r>
              <a:rPr lang="en-US" dirty="0" smtClean="0">
                <a:latin typeface="Myriad Pro"/>
              </a:rPr>
              <a:t>(</a:t>
            </a:r>
            <a:r>
              <a:rPr lang="en-US" dirty="0" err="1" smtClean="0">
                <a:latin typeface="Myriad Pro"/>
              </a:rPr>
              <a:t>LongId</a:t>
            </a:r>
            <a:r>
              <a:rPr lang="en-US" dirty="0" smtClean="0">
                <a:latin typeface="Myriad Pro"/>
              </a:rPr>
              <a:t>&lt;User&gt; </a:t>
            </a:r>
            <a:r>
              <a:rPr lang="en-US" dirty="0" err="1" smtClean="0">
                <a:latin typeface="Myriad Pro"/>
              </a:rPr>
              <a:t>userId</a:t>
            </a:r>
            <a:r>
              <a:rPr lang="en-US" dirty="0" smtClean="0">
                <a:latin typeface="Myriad Pro"/>
              </a:rPr>
              <a:t>, </a:t>
            </a:r>
          </a:p>
          <a:p>
            <a:r>
              <a:rPr lang="en-US" dirty="0" smtClean="0">
                <a:latin typeface="Myriad Pro"/>
              </a:rPr>
              <a:t>			 </a:t>
            </a:r>
            <a:r>
              <a:rPr lang="ru-RU" dirty="0" smtClean="0">
                <a:latin typeface="Myriad Pro"/>
              </a:rPr>
              <a:t>     </a:t>
            </a:r>
            <a:r>
              <a:rPr lang="en-US" dirty="0" err="1" smtClean="0">
                <a:latin typeface="Myriad Pro"/>
              </a:rPr>
              <a:t>LongId</a:t>
            </a:r>
            <a:r>
              <a:rPr lang="en-US" dirty="0" smtClean="0">
                <a:latin typeface="Myriad Pro"/>
              </a:rPr>
              <a:t>&lt;Server&gt; </a:t>
            </a:r>
            <a:r>
              <a:rPr lang="en-US" dirty="0" err="1" smtClean="0">
                <a:latin typeface="Myriad Pro"/>
              </a:rPr>
              <a:t>serverId</a:t>
            </a:r>
            <a:r>
              <a:rPr lang="en-US" dirty="0" smtClean="0">
                <a:latin typeface="Myriad Pro"/>
              </a:rPr>
              <a:t>, </a:t>
            </a:r>
          </a:p>
          <a:p>
            <a:r>
              <a:rPr lang="en-US" dirty="0" smtClean="0">
                <a:latin typeface="Myriad Pro"/>
              </a:rPr>
              <a:t>			</a:t>
            </a:r>
            <a:r>
              <a:rPr lang="ru-RU" dirty="0" smtClean="0">
                <a:latin typeface="Myriad Pro"/>
              </a:rPr>
              <a:t> </a:t>
            </a:r>
            <a:r>
              <a:rPr lang="en-US" dirty="0" smtClean="0">
                <a:latin typeface="Myriad Pro"/>
              </a:rPr>
              <a:t> </a:t>
            </a:r>
            <a:r>
              <a:rPr lang="ru-RU" dirty="0" smtClean="0">
                <a:latin typeface="Myriad Pro"/>
              </a:rPr>
              <a:t>    </a:t>
            </a:r>
            <a:r>
              <a:rPr lang="en-US" dirty="0" err="1" smtClean="0">
                <a:latin typeface="Myriad Pro"/>
              </a:rPr>
              <a:t>LongId</a:t>
            </a:r>
            <a:r>
              <a:rPr lang="en-US" dirty="0" smtClean="0">
                <a:latin typeface="Myriad Pro"/>
              </a:rPr>
              <a:t>&lt;Address&gt; address){…}</a:t>
            </a:r>
          </a:p>
          <a:p>
            <a:endParaRPr lang="ru-RU" dirty="0">
              <a:latin typeface="Myriad Pro" pitchFamily="34" charset="0"/>
            </a:endParaRPr>
          </a:p>
        </p:txBody>
      </p:sp>
      <p:sp>
        <p:nvSpPr>
          <p:cNvPr id="5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7010400" y="6468383"/>
            <a:ext cx="1983288" cy="365125"/>
          </a:xfrm>
          <a:prstGeom prst="rect">
            <a:avLst/>
          </a:prstGeom>
        </p:spPr>
        <p:txBody>
          <a:bodyPr/>
          <a:lstStyle/>
          <a:p>
            <a:pPr algn="r"/>
            <a:fld id="{339DFA6D-C532-469F-849C-776AA2547B17}" type="slidenum">
              <a:rPr lang="ru-RU" sz="1200" smtClean="0"/>
              <a:pPr algn="r"/>
              <a:t>40</a:t>
            </a:fld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xmlns="" val="226815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Виталий </a:t>
            </a:r>
            <a:r>
              <a:rPr lang="ru-RU" dirty="0" err="1"/>
              <a:t>Чибриков</a:t>
            </a:r>
            <a:r>
              <a:rPr lang="ru-RU" dirty="0"/>
              <a:t> </a:t>
            </a:r>
            <a:r>
              <a:rPr lang="en-US" dirty="0"/>
              <a:t>chibrikov@corp.mail.ru</a:t>
            </a:r>
          </a:p>
        </p:txBody>
      </p:sp>
    </p:spTree>
    <p:extLst>
      <p:ext uri="{BB962C8B-B14F-4D97-AF65-F5344CB8AC3E}">
        <p14:creationId xmlns:p14="http://schemas.microsoft.com/office/powerpoint/2010/main" xmlns="" val="101729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merican Coffee.jpg (640×506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43886" y="3901274"/>
            <a:ext cx="3168352" cy="2504978"/>
          </a:xfrm>
          <a:prstGeom prst="rect">
            <a:avLst/>
          </a:prstGeom>
          <a:noFill/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en-US" dirty="0" smtClean="0"/>
              <a:t>Java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68275" y="1600200"/>
            <a:ext cx="73736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chemeClr val="accent6"/>
                </a:solidFill>
              </a:rPr>
              <a:t>Java </a:t>
            </a:r>
            <a:r>
              <a:rPr lang="en-US" sz="2200" dirty="0" smtClean="0">
                <a:cs typeface="Arial"/>
              </a:rPr>
              <a:t>―</a:t>
            </a:r>
            <a:r>
              <a:rPr lang="en-US" sz="2200" dirty="0" smtClean="0"/>
              <a:t> </a:t>
            </a:r>
            <a:r>
              <a:rPr lang="ru-RU" sz="2200" dirty="0" smtClean="0"/>
              <a:t>ОО язык программирования разработанный в 1995г.</a:t>
            </a:r>
            <a:endParaRPr lang="ru-RU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168275" y="2210152"/>
            <a:ext cx="85026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chemeClr val="accent6"/>
                </a:solidFill>
              </a:rPr>
              <a:t>Изначально</a:t>
            </a:r>
            <a:r>
              <a:rPr lang="ru-RU" sz="2200" dirty="0" smtClean="0"/>
              <a:t> </a:t>
            </a:r>
            <a:r>
              <a:rPr lang="ru-RU" sz="2200" dirty="0" smtClean="0">
                <a:cs typeface="Arial"/>
              </a:rPr>
              <a:t>―</a:t>
            </a:r>
            <a:r>
              <a:rPr lang="ru-RU" sz="2200" dirty="0" smtClean="0"/>
              <a:t> платформа для программирования</a:t>
            </a:r>
            <a:r>
              <a:rPr lang="en-US" sz="2200" dirty="0" smtClean="0"/>
              <a:t> </a:t>
            </a:r>
            <a:r>
              <a:rPr lang="ru-RU" sz="2200" dirty="0" smtClean="0"/>
              <a:t>бытовых приборов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8275" y="2820104"/>
            <a:ext cx="88176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/>
              <a:t>Компилляция в байт код и исполнение байт кода в виртуальной машине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8275" y="3430056"/>
            <a:ext cx="35958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/>
              <a:t>Встроенный сборщик мусора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8275" y="4040008"/>
            <a:ext cx="63321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/>
              <a:t>Платформа </a:t>
            </a:r>
            <a:r>
              <a:rPr lang="en-US" sz="2200" dirty="0" err="1" smtClean="0"/>
              <a:t>.Net</a:t>
            </a:r>
            <a:r>
              <a:rPr lang="en-US" sz="2200" dirty="0" smtClean="0"/>
              <a:t> </a:t>
            </a:r>
            <a:r>
              <a:rPr lang="ru-RU" sz="2200" dirty="0" smtClean="0"/>
              <a:t>от </a:t>
            </a:r>
            <a:r>
              <a:rPr lang="en-US" sz="2200" dirty="0" smtClean="0"/>
              <a:t>Microsoft </a:t>
            </a:r>
            <a:r>
              <a:rPr lang="ru-RU" sz="2200" dirty="0" smtClean="0"/>
              <a:t>осована на идеях </a:t>
            </a:r>
            <a:r>
              <a:rPr lang="en-US" sz="2200" dirty="0" smtClean="0"/>
              <a:t>Java</a:t>
            </a:r>
            <a:endParaRPr lang="ru-RU" sz="22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08722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merican Coffee.jpg (640×506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43886" y="3901274"/>
            <a:ext cx="3168352" cy="2504978"/>
          </a:xfrm>
          <a:prstGeom prst="rect">
            <a:avLst/>
          </a:prstGeom>
          <a:noFill/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</a:t>
            </a:r>
            <a:r>
              <a:rPr lang="ru-RU" dirty="0" smtClean="0"/>
              <a:t>успеха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168275" y="1600200"/>
            <a:ext cx="4645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chemeClr val="accent6"/>
                </a:solidFill>
              </a:rPr>
              <a:t>1995 - 2000</a:t>
            </a:r>
            <a:r>
              <a:rPr lang="en-US" sz="2200" dirty="0" smtClean="0">
                <a:solidFill>
                  <a:schemeClr val="accent6"/>
                </a:solidFill>
              </a:rPr>
              <a:t> </a:t>
            </a:r>
            <a:r>
              <a:rPr lang="en-US" sz="2200" dirty="0" smtClean="0">
                <a:cs typeface="Arial"/>
              </a:rPr>
              <a:t>―</a:t>
            </a:r>
            <a:r>
              <a:rPr lang="en-US" sz="2200" dirty="0" smtClean="0"/>
              <a:t> </a:t>
            </a:r>
            <a:r>
              <a:rPr lang="ru-RU" sz="2200" dirty="0" smtClean="0"/>
              <a:t>скрипты для браузера</a:t>
            </a:r>
            <a:endParaRPr lang="ru-RU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168275" y="2223404"/>
            <a:ext cx="52870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chemeClr val="accent6"/>
                </a:solidFill>
              </a:rPr>
              <a:t>2000 - 2005</a:t>
            </a:r>
            <a:r>
              <a:rPr lang="ru-RU" sz="2200" dirty="0" smtClean="0"/>
              <a:t> </a:t>
            </a:r>
            <a:r>
              <a:rPr lang="ru-RU" sz="2200" dirty="0" smtClean="0">
                <a:cs typeface="Arial"/>
              </a:rPr>
              <a:t>―</a:t>
            </a:r>
            <a:r>
              <a:rPr lang="ru-RU" sz="2200" dirty="0" smtClean="0"/>
              <a:t> </a:t>
            </a:r>
            <a:r>
              <a:rPr lang="ru-RU" sz="2200" dirty="0" smtClean="0"/>
              <a:t>приложения для телефонов</a:t>
            </a:r>
            <a:endParaRPr lang="ru-RU" sz="22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10" name="TextBox 9"/>
          <p:cNvSpPr txBox="1"/>
          <p:nvPr/>
        </p:nvSpPr>
        <p:spPr>
          <a:xfrm>
            <a:off x="188155" y="2879380"/>
            <a:ext cx="29434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chemeClr val="accent6"/>
                </a:solidFill>
              </a:rPr>
              <a:t>2005 - 2014</a:t>
            </a:r>
            <a:r>
              <a:rPr lang="ru-RU" sz="2200" dirty="0" smtClean="0"/>
              <a:t> </a:t>
            </a:r>
            <a:r>
              <a:rPr lang="ru-RU" sz="2200" dirty="0" smtClean="0">
                <a:cs typeface="Arial"/>
              </a:rPr>
              <a:t>―</a:t>
            </a:r>
            <a:r>
              <a:rPr lang="ru-RU" sz="2200" dirty="0" smtClean="0"/>
              <a:t> </a:t>
            </a:r>
            <a:r>
              <a:rPr lang="ru-RU" sz="2200" dirty="0" smtClean="0"/>
              <a:t>сервера</a:t>
            </a:r>
            <a:endParaRPr lang="ru-RU" sz="22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181531" y="3985929"/>
            <a:ext cx="62360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chemeClr val="accent6"/>
                </a:solidFill>
              </a:rPr>
              <a:t>199</a:t>
            </a:r>
            <a:r>
              <a:rPr lang="ru-RU" sz="2200" dirty="0" smtClean="0">
                <a:solidFill>
                  <a:schemeClr val="accent6"/>
                </a:solidFill>
              </a:rPr>
              <a:t>5 - 2014</a:t>
            </a:r>
            <a:r>
              <a:rPr lang="ru-RU" sz="2200" dirty="0" smtClean="0"/>
              <a:t> </a:t>
            </a:r>
            <a:r>
              <a:rPr lang="ru-RU" sz="2200" dirty="0" smtClean="0">
                <a:cs typeface="Arial"/>
              </a:rPr>
              <a:t>―</a:t>
            </a:r>
            <a:r>
              <a:rPr lang="ru-RU" sz="2200" dirty="0" smtClean="0"/>
              <a:t> </a:t>
            </a:r>
            <a:r>
              <a:rPr lang="ru-RU" sz="2200" dirty="0" smtClean="0"/>
              <a:t>приложения для бытовых приборов</a:t>
            </a:r>
            <a:endParaRPr lang="ru-RU" sz="2200" dirty="0" smtClean="0"/>
          </a:p>
        </p:txBody>
      </p:sp>
    </p:spTree>
    <p:extLst>
      <p:ext uri="{BB962C8B-B14F-4D97-AF65-F5344CB8AC3E}">
        <p14:creationId xmlns:p14="http://schemas.microsoft.com/office/powerpoint/2010/main" xmlns="" val="408722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24070" y="1603514"/>
            <a:ext cx="8574156" cy="2014330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 </a:t>
            </a:r>
            <a:r>
              <a:rPr lang="en-US" dirty="0" smtClean="0"/>
              <a:t>Cross</a:t>
            </a:r>
            <a:r>
              <a:rPr lang="en-US" b="0" dirty="0" smtClean="0"/>
              <a:t>-</a:t>
            </a:r>
            <a:r>
              <a:rPr lang="en-US" dirty="0" smtClean="0"/>
              <a:t>platform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446569" y="2117675"/>
            <a:ext cx="78159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solidFill>
                  <a:schemeClr val="accent6"/>
                </a:solidFill>
              </a:rPr>
              <a:t>Компиллятор</a:t>
            </a:r>
            <a:r>
              <a:rPr lang="ru-RU" sz="2200" dirty="0" smtClean="0"/>
              <a:t> </a:t>
            </a:r>
            <a:r>
              <a:rPr lang="ru-RU" sz="2200" dirty="0" smtClean="0">
                <a:cs typeface="Arial"/>
              </a:rPr>
              <a:t>―</a:t>
            </a:r>
            <a:r>
              <a:rPr lang="ru-RU" sz="2200" dirty="0" smtClean="0"/>
              <a:t> </a:t>
            </a:r>
            <a:r>
              <a:rPr lang="ru-RU" sz="2200" dirty="0" smtClean="0"/>
              <a:t>поставляем исходники, перед стартом сибираем</a:t>
            </a:r>
            <a:endParaRPr lang="ru-RU" sz="22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79700" y="2800162"/>
            <a:ext cx="82948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solidFill>
                  <a:schemeClr val="accent6"/>
                </a:solidFill>
              </a:rPr>
              <a:t>Интерпретатор</a:t>
            </a:r>
            <a:r>
              <a:rPr lang="ru-RU" sz="2200" dirty="0" smtClean="0"/>
              <a:t> </a:t>
            </a:r>
            <a:r>
              <a:rPr lang="ru-RU" sz="2200" dirty="0" smtClean="0">
                <a:cs typeface="Arial"/>
              </a:rPr>
              <a:t>―</a:t>
            </a:r>
            <a:r>
              <a:rPr lang="ru-RU" sz="2200" dirty="0" smtClean="0"/>
              <a:t> </a:t>
            </a:r>
            <a:r>
              <a:rPr lang="ru-RU" sz="2200" dirty="0" smtClean="0"/>
              <a:t>поставляем скрипты, не эффективное выполнение</a:t>
            </a:r>
            <a:endParaRPr lang="ru-RU" sz="2200" dirty="0" smtClean="0"/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212034" y="1348410"/>
            <a:ext cx="7200000" cy="57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400" b="1">
                <a:latin typeface="PF Isotext Pro" pitchFamily="2" charset="0"/>
                <a:cs typeface="Arial" pitchFamily="34" charset="0"/>
              </a:defRPr>
            </a:lvl1pPr>
          </a:lstStyle>
          <a:p>
            <a:r>
              <a:rPr lang="ru-RU" dirty="0" smtClean="0"/>
              <a:t>«Классические» варианты решения</a:t>
            </a: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430698" y="4366558"/>
            <a:ext cx="8574156" cy="2014330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3197" y="4880719"/>
            <a:ext cx="78159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/>
              <a:t>Собираем в </a:t>
            </a:r>
            <a:r>
              <a:rPr lang="en-US" sz="2200" dirty="0" smtClean="0"/>
              <a:t>byte-code</a:t>
            </a:r>
            <a:r>
              <a:rPr lang="ru-RU" sz="2200" dirty="0" smtClean="0"/>
              <a:t>, интерпретируем «на месте»</a:t>
            </a:r>
            <a:endParaRPr lang="ru-RU" sz="2200" dirty="0" smtClean="0"/>
          </a:p>
        </p:txBody>
      </p:sp>
      <p:sp>
        <p:nvSpPr>
          <p:cNvPr id="20" name="Заголовок 1"/>
          <p:cNvSpPr txBox="1">
            <a:spLocks/>
          </p:cNvSpPr>
          <p:nvPr/>
        </p:nvSpPr>
        <p:spPr>
          <a:xfrm>
            <a:off x="218662" y="4111454"/>
            <a:ext cx="7200000" cy="57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400" b="1">
                <a:latin typeface="PF Isotext Pro" pitchFamily="2" charset="0"/>
                <a:cs typeface="Arial" pitchFamily="34" charset="0"/>
              </a:defRPr>
            </a:lvl1pPr>
          </a:lstStyle>
          <a:p>
            <a:r>
              <a:rPr lang="ru-RU" dirty="0" smtClean="0"/>
              <a:t>Гибридное решение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37044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68275" y="3771900"/>
            <a:ext cx="4320000" cy="2627314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92238" y="3771900"/>
            <a:ext cx="4320000" cy="2627314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8275" y="3501008"/>
            <a:ext cx="4320000" cy="720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/>
          <a:p>
            <a:pPr algn="ctr"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en-US" sz="2400" b="1" dirty="0" smtClean="0">
                <a:latin typeface="PF Isotext Pro" pitchFamily="2" charset="0"/>
                <a:cs typeface="Arial" pitchFamily="34" charset="0"/>
              </a:rPr>
              <a:t>JVM </a:t>
            </a:r>
            <a:r>
              <a:rPr lang="ru-RU" sz="2400" b="1" dirty="0" smtClean="0">
                <a:latin typeface="PF Isotext Pro" pitchFamily="2" charset="0"/>
                <a:cs typeface="Arial" pitchFamily="34" charset="0"/>
              </a:rPr>
              <a:t>для </a:t>
            </a:r>
            <a:r>
              <a:rPr lang="en-US" sz="2400" b="1" dirty="0" smtClean="0">
                <a:latin typeface="PF Isotext Pro" pitchFamily="2" charset="0"/>
                <a:cs typeface="Arial" pitchFamily="34" charset="0"/>
              </a:rPr>
              <a:t>Windows</a:t>
            </a:r>
            <a:endParaRPr lang="ru-RU" sz="2400" b="1" dirty="0">
              <a:latin typeface="PF Isotext Pro" pitchFamily="2" charset="0"/>
              <a:cs typeface="Arial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692238" y="3501008"/>
            <a:ext cx="4320000" cy="720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/>
          <a:p>
            <a:pPr algn="ctr"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en-US" sz="2400" b="1" dirty="0">
                <a:latin typeface="PF Isotext Pro" pitchFamily="2" charset="0"/>
                <a:cs typeface="Arial" pitchFamily="34" charset="0"/>
              </a:rPr>
              <a:t>JVM </a:t>
            </a:r>
            <a:r>
              <a:rPr lang="ru-RU" sz="2400" b="1" dirty="0">
                <a:latin typeface="PF Isotext Pro" pitchFamily="2" charset="0"/>
                <a:cs typeface="Arial" pitchFamily="34" charset="0"/>
              </a:rPr>
              <a:t>для </a:t>
            </a:r>
            <a:r>
              <a:rPr lang="en-US" sz="2400" b="1" dirty="0" smtClean="0">
                <a:latin typeface="PF Isotext Pro" pitchFamily="2" charset="0"/>
                <a:cs typeface="Arial" pitchFamily="34" charset="0"/>
              </a:rPr>
              <a:t>Linux</a:t>
            </a:r>
            <a:endParaRPr lang="ru-RU" sz="2400" b="1" dirty="0">
              <a:latin typeface="PF Isotext Pro" pitchFamily="2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68275" y="2550046"/>
            <a:ext cx="8843963" cy="720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/>
          <a:p>
            <a:pPr algn="ctr"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ru-RU" sz="2400" b="1" dirty="0">
                <a:latin typeface="PF Isotext Pro" pitchFamily="2" charset="0"/>
                <a:cs typeface="Arial" pitchFamily="34" charset="0"/>
              </a:rPr>
              <a:t>Архитектурно независимый байт код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68275" y="1599084"/>
            <a:ext cx="8843963" cy="7200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/>
          <a:p>
            <a:pPr algn="ctr"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</a:pPr>
            <a:r>
              <a:rPr lang="ru-RU" sz="2400" b="1" dirty="0">
                <a:latin typeface="PF Isotext Pro" pitchFamily="2" charset="0"/>
                <a:cs typeface="Arial" pitchFamily="34" charset="0"/>
              </a:rPr>
              <a:t>Приложение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Задумка </a:t>
            </a:r>
            <a:r>
              <a:rPr lang="en-US" dirty="0"/>
              <a:t>Java </a:t>
            </a:r>
            <a:r>
              <a:rPr lang="ru-RU" dirty="0" smtClean="0"/>
              <a:t>платформы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8</a:t>
            </a:fld>
            <a:endParaRPr lang="ru-RU"/>
          </a:p>
        </p:txBody>
      </p:sp>
      <p:pic>
        <p:nvPicPr>
          <p:cNvPr id="12" name="Picture 2" descr="Microsoft_Old_Logo.jpg (420×320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0615" y="4290307"/>
            <a:ext cx="2524258" cy="1923245"/>
          </a:xfrm>
          <a:prstGeom prst="rect">
            <a:avLst/>
          </a:prstGeom>
          <a:noFill/>
        </p:spPr>
      </p:pic>
      <p:pic>
        <p:nvPicPr>
          <p:cNvPr id="13" name="Picture 4" descr="Linux.jpg (468×279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2158" y="4493326"/>
            <a:ext cx="2694321" cy="16062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7044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8464" y="1895475"/>
            <a:ext cx="8597900" cy="1800000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8464" y="4139947"/>
            <a:ext cx="8597900" cy="2003678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241300" sx="103000" sy="103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defRPr>
                <a:latin typeface="Myriad Pro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308" y="2201324"/>
            <a:ext cx="482626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2200" dirty="0" smtClean="0">
                <a:latin typeface="PF Isotext Pro" pitchFamily="2" charset="0"/>
              </a:rPr>
              <a:t>Написанно один раз – работает везде</a:t>
            </a:r>
          </a:p>
          <a:p>
            <a:pPr>
              <a:spcBef>
                <a:spcPts val="600"/>
              </a:spcBef>
            </a:pPr>
            <a:r>
              <a:rPr lang="ru-RU" sz="2200" dirty="0">
                <a:latin typeface="PF Isotext Pro" pitchFamily="2" charset="0"/>
              </a:rPr>
              <a:t>Встроенный сборщик </a:t>
            </a:r>
            <a:r>
              <a:rPr lang="ru-RU" sz="2200" dirty="0" smtClean="0">
                <a:latin typeface="PF Isotext Pro" pitchFamily="2" charset="0"/>
              </a:rPr>
              <a:t>мусора</a:t>
            </a:r>
          </a:p>
          <a:p>
            <a:pPr>
              <a:spcBef>
                <a:spcPts val="600"/>
              </a:spcBef>
            </a:pPr>
            <a:r>
              <a:rPr lang="ru-RU" sz="2200" dirty="0">
                <a:latin typeface="PF Isotext Pro" pitchFamily="2" charset="0"/>
              </a:rPr>
              <a:t>Безопасность </a:t>
            </a:r>
            <a:r>
              <a:rPr lang="ru-RU" sz="2200" dirty="0" smtClean="0">
                <a:latin typeface="PF Isotext Pro" pitchFamily="2" charset="0"/>
              </a:rPr>
              <a:t>исполнения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168275" y="1600200"/>
            <a:ext cx="7200000" cy="57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400" b="1">
                <a:latin typeface="PF Isotext Pro" pitchFamily="2" charset="0"/>
                <a:cs typeface="Arial" pitchFamily="34" charset="0"/>
              </a:defRPr>
            </a:lvl1pPr>
          </a:lstStyle>
          <a:p>
            <a:r>
              <a:rPr lang="ru-RU" dirty="0"/>
              <a:t>Ключевые идеи 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68275" y="3844672"/>
            <a:ext cx="7200000" cy="576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9050" h="6350"/>
          </a:sp3d>
        </p:spPr>
        <p:txBody>
          <a:bodyPr vert="horz" lIns="72000" tIns="36000" rIns="72000" bIns="36000" rtlCol="0" anchor="ctr">
            <a:noAutofit/>
          </a:bodyPr>
          <a:lstStyle>
            <a:defPPr>
              <a:defRPr lang="ru-RU"/>
            </a:defPPr>
            <a:lvl1pPr>
              <a:spcAft>
                <a:spcPts val="600"/>
              </a:spcAft>
              <a:buClr>
                <a:schemeClr val="tx2"/>
              </a:buClr>
              <a:buFont typeface="Wingdings" pitchFamily="2" charset="2"/>
              <a:buNone/>
              <a:defRPr sz="2400" b="1">
                <a:latin typeface="PF Isotext Pro" pitchFamily="2" charset="0"/>
                <a:cs typeface="Arial" pitchFamily="34" charset="0"/>
              </a:defRPr>
            </a:lvl1pPr>
          </a:lstStyle>
          <a:p>
            <a:r>
              <a:rPr lang="ru-RU" dirty="0"/>
              <a:t>Результат 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и </a:t>
            </a:r>
            <a:r>
              <a:rPr lang="ru-RU" dirty="0" smtClean="0"/>
              <a:t>результат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398463" y="4435836"/>
            <a:ext cx="7037638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sz="2200" dirty="0" smtClean="0">
                <a:latin typeface="PF Isotext Pro" pitchFamily="2" charset="0"/>
              </a:rPr>
              <a:t>+ «Переносимые» программисты</a:t>
            </a:r>
          </a:p>
          <a:p>
            <a:pPr>
              <a:spcBef>
                <a:spcPts val="600"/>
              </a:spcBef>
            </a:pPr>
            <a:r>
              <a:rPr lang="ru-RU" sz="2200" dirty="0">
                <a:latin typeface="PF Isotext Pro" pitchFamily="2" charset="0"/>
              </a:rPr>
              <a:t>- Программы все равно зависят от архитектуры</a:t>
            </a:r>
          </a:p>
          <a:p>
            <a:pPr>
              <a:spcBef>
                <a:spcPts val="600"/>
              </a:spcBef>
            </a:pPr>
            <a:r>
              <a:rPr lang="ru-RU" sz="2200" dirty="0">
                <a:latin typeface="PF Isotext Pro" pitchFamily="2" charset="0"/>
              </a:rPr>
              <a:t>+ Сборщик мусора устраняет утечки памяти</a:t>
            </a:r>
          </a:p>
          <a:p>
            <a:pPr>
              <a:spcBef>
                <a:spcPts val="600"/>
              </a:spcBef>
            </a:pPr>
            <a:r>
              <a:rPr lang="ru-RU" sz="2200" dirty="0">
                <a:latin typeface="PF Isotext Pro" pitchFamily="2" charset="0"/>
              </a:rPr>
              <a:t>- Сборщик мусора «всегда» работает в ненужное </a:t>
            </a:r>
            <a:r>
              <a:rPr lang="ru-RU" sz="2200" dirty="0" smtClean="0">
                <a:latin typeface="PF Isotext Pro" pitchFamily="2" charset="0"/>
              </a:rPr>
              <a:t>время</a:t>
            </a:r>
            <a:endParaRPr lang="ru-RU" sz="2200" dirty="0">
              <a:latin typeface="PF Isotext Pro" pitchFamily="2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BA8DE-D719-47C8-8AA3-6508A4859564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428233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il">
  <a:themeElements>
    <a:clrScheme name="Другая 5">
      <a:dk1>
        <a:sysClr val="windowText" lastClr="000000"/>
      </a:dk1>
      <a:lt1>
        <a:sysClr val="window" lastClr="FFFFFF"/>
      </a:lt1>
      <a:dk2>
        <a:srgbClr val="333333"/>
      </a:dk2>
      <a:lt2>
        <a:srgbClr val="EAEAEA"/>
      </a:lt2>
      <a:accent1>
        <a:srgbClr val="5F5F5F"/>
      </a:accent1>
      <a:accent2>
        <a:srgbClr val="808080"/>
      </a:accent2>
      <a:accent3>
        <a:srgbClr val="F5F5F5"/>
      </a:accent3>
      <a:accent4>
        <a:srgbClr val="DCDCDC"/>
      </a:accent4>
      <a:accent5>
        <a:srgbClr val="FFFFCC"/>
      </a:accent5>
      <a:accent6>
        <a:srgbClr val="1F497D"/>
      </a:accent6>
      <a:hlink>
        <a:srgbClr val="0000FF"/>
      </a:hlink>
      <a:folHlink>
        <a:srgbClr val="800080"/>
      </a:folHlink>
    </a:clrScheme>
    <a:fontScheme name="Другая 1">
      <a:majorFont>
        <a:latin typeface="PF Isotext Pro"/>
        <a:ea typeface=""/>
        <a:cs typeface=""/>
      </a:majorFont>
      <a:minorFont>
        <a:latin typeface="PF Isotext Pr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Mail</Template>
  <TotalTime>4138</TotalTime>
  <Words>1398</Words>
  <Application>Microsoft Office PowerPoint</Application>
  <PresentationFormat>On-screen Show (4:3)</PresentationFormat>
  <Paragraphs>472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PF Isotext Pro</vt:lpstr>
      <vt:lpstr>Wingdings</vt:lpstr>
      <vt:lpstr>Myriad Pro</vt:lpstr>
      <vt:lpstr>Calibri</vt:lpstr>
      <vt:lpstr>Mail</vt:lpstr>
      <vt:lpstr>Углубленное программирование на Java Лекция 1 «Введение»</vt:lpstr>
      <vt:lpstr>Java для всех!</vt:lpstr>
      <vt:lpstr>Освой Java за 24 часа</vt:lpstr>
      <vt:lpstr>План лекции</vt:lpstr>
      <vt:lpstr>История Java</vt:lpstr>
      <vt:lpstr>История успеха</vt:lpstr>
      <vt:lpstr> Cross-platform</vt:lpstr>
      <vt:lpstr>Задумка Java платформы</vt:lpstr>
      <vt:lpstr>Задачи и результат</vt:lpstr>
      <vt:lpstr>Почему Java?</vt:lpstr>
      <vt:lpstr>План лекции</vt:lpstr>
      <vt:lpstr>«Углубленное»</vt:lpstr>
      <vt:lpstr>«Углубленное»</vt:lpstr>
      <vt:lpstr>План лекции</vt:lpstr>
      <vt:lpstr>Модули учебного сервера</vt:lpstr>
      <vt:lpstr>План лекции</vt:lpstr>
      <vt:lpstr>Обзор платформы Java</vt:lpstr>
      <vt:lpstr>Обзор платформы Java</vt:lpstr>
      <vt:lpstr>Сборщик мусора</vt:lpstr>
      <vt:lpstr>Java editions</vt:lpstr>
      <vt:lpstr>Наименования</vt:lpstr>
      <vt:lpstr>Анонимный тест</vt:lpstr>
      <vt:lpstr>План лекции</vt:lpstr>
      <vt:lpstr>Наследование в Java</vt:lpstr>
      <vt:lpstr>Наследование в Java</vt:lpstr>
      <vt:lpstr>Наследование в Java</vt:lpstr>
      <vt:lpstr>Множественное наследование </vt:lpstr>
      <vt:lpstr>План лекции</vt:lpstr>
      <vt:lpstr>java.lang.Class</vt:lpstr>
      <vt:lpstr>java.lang.Class</vt:lpstr>
      <vt:lpstr>class Object</vt:lpstr>
      <vt:lpstr>Обертки простых типов</vt:lpstr>
      <vt:lpstr>Простые типы</vt:lpstr>
      <vt:lpstr>План лекции</vt:lpstr>
      <vt:lpstr>generics (templates)</vt:lpstr>
      <vt:lpstr>generics vs inheritance</vt:lpstr>
      <vt:lpstr>generics (templates)</vt:lpstr>
      <vt:lpstr>Класс с шаблонным типом</vt:lpstr>
      <vt:lpstr>Метод с шаблонным типом</vt:lpstr>
      <vt:lpstr>class LongId&lt;T&gt;</vt:lpstr>
      <vt:lpstr>Спасибо за внимание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Углубленное программирование на Java Лекция 1. «Введение»</dc:title>
  <dc:creator>Левицкая-Кузьмина Мария Георгиевна</dc:creator>
  <cp:lastModifiedBy>Samsung</cp:lastModifiedBy>
  <cp:revision>93</cp:revision>
  <dcterms:created xsi:type="dcterms:W3CDTF">2013-09-11T09:19:56Z</dcterms:created>
  <dcterms:modified xsi:type="dcterms:W3CDTF">2014-02-07T18:21:25Z</dcterms:modified>
</cp:coreProperties>
</file>